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2"/>
  </p:notesMasterIdLst>
  <p:sldIdLst>
    <p:sldId id="256" r:id="rId2"/>
    <p:sldId id="297" r:id="rId3"/>
    <p:sldId id="257" r:id="rId4"/>
    <p:sldId id="259" r:id="rId5"/>
    <p:sldId id="288" r:id="rId6"/>
    <p:sldId id="298" r:id="rId7"/>
    <p:sldId id="299" r:id="rId8"/>
    <p:sldId id="258" r:id="rId9"/>
    <p:sldId id="300" r:id="rId10"/>
    <p:sldId id="260" r:id="rId11"/>
    <p:sldId id="287" r:id="rId12"/>
    <p:sldId id="291" r:id="rId13"/>
    <p:sldId id="290" r:id="rId14"/>
    <p:sldId id="305" r:id="rId15"/>
    <p:sldId id="293" r:id="rId16"/>
    <p:sldId id="294" r:id="rId17"/>
    <p:sldId id="301" r:id="rId18"/>
    <p:sldId id="289" r:id="rId19"/>
    <p:sldId id="261" r:id="rId20"/>
    <p:sldId id="278" r:id="rId21"/>
    <p:sldId id="302" r:id="rId22"/>
    <p:sldId id="308" r:id="rId23"/>
    <p:sldId id="284" r:id="rId24"/>
    <p:sldId id="282" r:id="rId25"/>
    <p:sldId id="309" r:id="rId26"/>
    <p:sldId id="303" r:id="rId27"/>
    <p:sldId id="304" r:id="rId28"/>
    <p:sldId id="264" r:id="rId29"/>
    <p:sldId id="307" r:id="rId30"/>
    <p:sldId id="306" r:id="rId31"/>
  </p:sldIdLst>
  <p:sldSz cx="9144000" cy="5143500" type="screen16x9"/>
  <p:notesSz cx="6858000" cy="9144000"/>
  <p:embeddedFontLst>
    <p:embeddedFont>
      <p:font typeface="Average" panose="02000503040000020003" pitchFamily="2" charset="77"/>
      <p:regular r:id="rId33"/>
    </p:embeddedFont>
    <p:embeddedFont>
      <p:font typeface="Oswald"/>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17"/>
    <p:restoredTop sz="86129"/>
  </p:normalViewPr>
  <p:slideViewPr>
    <p:cSldViewPr snapToGrid="0">
      <p:cViewPr>
        <p:scale>
          <a:sx n="84" d="100"/>
          <a:sy n="84" d="100"/>
        </p:scale>
        <p:origin x="2032" y="7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171450" algn="l" rtl="0">
              <a:lnSpc>
                <a:spcPct val="100000"/>
              </a:lnSpc>
              <a:spcBef>
                <a:spcPts val="0"/>
              </a:spcBef>
              <a:spcAft>
                <a:spcPts val="0"/>
              </a:spcAft>
              <a:buClr>
                <a:srgbClr val="000000"/>
              </a:buClr>
              <a:buSzPts val="1100"/>
              <a:buFontTx/>
              <a:buChar char="-"/>
            </a:pPr>
            <a:r>
              <a:rPr lang="en-GB" sz="1100" b="0" i="0" u="none" strike="noStrike" cap="none" dirty="0">
                <a:solidFill>
                  <a:srgbClr val="000000"/>
                </a:solidFill>
                <a:latin typeface="Arial"/>
                <a:ea typeface="Arial"/>
                <a:cs typeface="Arial"/>
                <a:sym typeface="Arial"/>
              </a:rPr>
              <a:t>Introductions</a:t>
            </a:r>
          </a:p>
          <a:p>
            <a:pPr marL="171450" marR="0" lvl="0" indent="-171450" algn="l" rtl="0">
              <a:lnSpc>
                <a:spcPct val="100000"/>
              </a:lnSpc>
              <a:spcBef>
                <a:spcPts val="0"/>
              </a:spcBef>
              <a:spcAft>
                <a:spcPts val="0"/>
              </a:spcAft>
              <a:buClr>
                <a:srgbClr val="000000"/>
              </a:buClr>
              <a:buSzPts val="1100"/>
              <a:buFontTx/>
              <a:buChar char="-"/>
            </a:pPr>
            <a:r>
              <a:rPr lang="en-GB" sz="1100" b="0" i="0" u="none" strike="noStrike" cap="none" dirty="0">
                <a:solidFill>
                  <a:srgbClr val="000000"/>
                </a:solidFill>
                <a:latin typeface="Arial"/>
                <a:ea typeface="Arial"/>
                <a:cs typeface="Arial"/>
                <a:sym typeface="Arial"/>
              </a:rPr>
              <a:t>Introduce social science theme</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But things are changing fast</a:t>
            </a:r>
          </a:p>
          <a:p>
            <a:r>
              <a:rPr lang="en-GB" dirty="0"/>
              <a:t>Digital revolution is changing the way science is conducted </a:t>
            </a:r>
          </a:p>
        </p:txBody>
      </p:sp>
    </p:spTree>
    <p:extLst>
      <p:ext uri="{BB962C8B-B14F-4D97-AF65-F5344CB8AC3E}">
        <p14:creationId xmlns:p14="http://schemas.microsoft.com/office/powerpoint/2010/main" val="215511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rapid advances in ICTs seem to have created a situation in which the world is an oyster for science</a:t>
            </a:r>
          </a:p>
          <a:p>
            <a:r>
              <a:rPr lang="en-GB" dirty="0"/>
              <a:t>More ways to gather data, more ways to analyse it, </a:t>
            </a:r>
          </a:p>
          <a:p>
            <a:r>
              <a:rPr lang="en-GB" dirty="0"/>
              <a:t>However, the rapidly expanding online environment is placing a lot of strain on scientific structures, as people start to question how responsible research is conducted in an increasingly digital setting </a:t>
            </a:r>
          </a:p>
          <a:p>
            <a:r>
              <a:rPr lang="en-GB" dirty="0"/>
              <a:t>Losing some of the traditional </a:t>
            </a:r>
            <a:r>
              <a:rPr lang="en-GB" dirty="0" err="1"/>
              <a:t>cecks</a:t>
            </a:r>
            <a:r>
              <a:rPr lang="en-GB" dirty="0"/>
              <a:t> and balances</a:t>
            </a:r>
          </a:p>
        </p:txBody>
      </p:sp>
    </p:spTree>
    <p:extLst>
      <p:ext uri="{BB962C8B-B14F-4D97-AF65-F5344CB8AC3E}">
        <p14:creationId xmlns:p14="http://schemas.microsoft.com/office/powerpoint/2010/main" val="3509559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How can everyone adapt?</a:t>
            </a:r>
          </a:p>
          <a:p>
            <a:r>
              <a:rPr lang="en-GB" dirty="0"/>
              <a:t>Infrastructures supporting the online environment</a:t>
            </a:r>
          </a:p>
          <a:p>
            <a:r>
              <a:rPr lang="en-GB" dirty="0"/>
              <a:t>Scientists as spiders curating the web</a:t>
            </a:r>
          </a:p>
        </p:txBody>
      </p:sp>
    </p:spTree>
    <p:extLst>
      <p:ext uri="{BB962C8B-B14F-4D97-AF65-F5344CB8AC3E}">
        <p14:creationId xmlns:p14="http://schemas.microsoft.com/office/powerpoint/2010/main" val="1502295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Expanding the way we think about responsible conduct of research</a:t>
            </a:r>
          </a:p>
          <a:p>
            <a:pPr marL="0" lvl="0" indent="0">
              <a:spcBef>
                <a:spcPts val="0"/>
              </a:spcBef>
              <a:spcAft>
                <a:spcPts val="0"/>
              </a:spcAft>
              <a:buNone/>
            </a:pPr>
            <a:r>
              <a:rPr lang="en-GB" dirty="0"/>
              <a:t>Focus on justice </a:t>
            </a:r>
          </a:p>
          <a:p>
            <a:r>
              <a:rPr lang="en-GB" dirty="0"/>
              <a:t>HGP – products of scientific research a public asset that should be a shared resource</a:t>
            </a:r>
          </a:p>
          <a:p>
            <a:r>
              <a:rPr lang="en-GB" dirty="0"/>
              <a:t>Reaction to the increasing cost of accessing published research</a:t>
            </a:r>
          </a:p>
          <a:p>
            <a:r>
              <a:rPr lang="en-GB" dirty="0"/>
              <a:t>Reaction to proprietary control of data, software, literature</a:t>
            </a:r>
          </a:p>
          <a:p>
            <a:pPr marL="0" lvl="0" indent="0">
              <a:spcBef>
                <a:spcPts val="0"/>
              </a:spcBef>
              <a:spcAft>
                <a:spcPts val="0"/>
              </a:spcAft>
              <a:buNone/>
            </a:pPr>
            <a:endParaRPr dirty="0"/>
          </a:p>
        </p:txBody>
      </p:sp>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90232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Cultural movement but also very specific and technical activities</a:t>
            </a:r>
          </a:p>
        </p:txBody>
      </p:sp>
    </p:spTree>
    <p:extLst>
      <p:ext uri="{BB962C8B-B14F-4D97-AF65-F5344CB8AC3E}">
        <p14:creationId xmlns:p14="http://schemas.microsoft.com/office/powerpoint/2010/main" val="3387195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Like RCR, openness needs to be thought of in multiple dimensions</a:t>
            </a:r>
          </a:p>
          <a:p>
            <a:r>
              <a:rPr lang="en-US" dirty="0"/>
              <a:t>Commitment to openness affects all different aspects of research practices</a:t>
            </a:r>
          </a:p>
          <a:p>
            <a:r>
              <a:rPr lang="en-US" dirty="0"/>
              <a:t>Open science movements heavily involved in all of these</a:t>
            </a:r>
          </a:p>
        </p:txBody>
      </p:sp>
      <p:sp>
        <p:nvSpPr>
          <p:cNvPr id="4" name="Slide Number Placeholder 3"/>
          <p:cNvSpPr>
            <a:spLocks noGrp="1"/>
          </p:cNvSpPr>
          <p:nvPr>
            <p:ph type="sldNum" sz="quarter" idx="10"/>
          </p:nvPr>
        </p:nvSpPr>
        <p:spPr/>
        <p:txBody>
          <a:bodyPr/>
          <a:lstStyle/>
          <a:p>
            <a:fld id="{50340E1F-9FA2-B64F-945E-4C044125F718}" type="slidenum">
              <a:rPr lang="en-US" smtClean="0"/>
              <a:t>23</a:t>
            </a:fld>
            <a:endParaRPr lang="en-US"/>
          </a:p>
        </p:txBody>
      </p:sp>
    </p:spTree>
    <p:extLst>
      <p:ext uri="{BB962C8B-B14F-4D97-AF65-F5344CB8AC3E}">
        <p14:creationId xmlns:p14="http://schemas.microsoft.com/office/powerpoint/2010/main" val="747318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Each person can make a difference</a:t>
            </a:r>
          </a:p>
          <a:p>
            <a:r>
              <a:rPr lang="en-GB" dirty="0"/>
              <a:t>Obligation as well as an opportunity</a:t>
            </a:r>
          </a:p>
        </p:txBody>
      </p:sp>
    </p:spTree>
    <p:extLst>
      <p:ext uri="{BB962C8B-B14F-4D97-AF65-F5344CB8AC3E}">
        <p14:creationId xmlns:p14="http://schemas.microsoft.com/office/powerpoint/2010/main" val="2258359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ea5655e2b_0_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Google Shape;75;g3ea5655e2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What we can see from the answers is that scientists wear many hats – these all come with different responsibilities</a:t>
            </a:r>
            <a:endParaRPr dirty="0"/>
          </a:p>
        </p:txBody>
      </p:sp>
    </p:spTree>
    <p:extLst>
      <p:ext uri="{BB962C8B-B14F-4D97-AF65-F5344CB8AC3E}">
        <p14:creationId xmlns:p14="http://schemas.microsoft.com/office/powerpoint/2010/main" val="2569025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ea5655e2b_0_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Google Shape;107;g3ea5655e2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err="1"/>
              <a:t>Mindmap</a:t>
            </a:r>
            <a:endParaRPr lang="en-GB" dirty="0"/>
          </a:p>
          <a:p>
            <a:pPr marL="0" lvl="0" indent="0">
              <a:spcBef>
                <a:spcPts val="0"/>
              </a:spcBef>
              <a:spcAft>
                <a:spcPts val="0"/>
              </a:spcAft>
              <a:buNone/>
            </a:pPr>
            <a:r>
              <a:rPr lang="en-GB" dirty="0"/>
              <a:t>Not just about learning to be a data scientist, it’s about learning to be an open, global, responsible data scientist :) </a:t>
            </a:r>
          </a:p>
          <a:p>
            <a:pPr marL="0" lvl="0" indent="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Ethics is not traditionally the way to start a data science summer school </a:t>
            </a:r>
          </a:p>
          <a:p>
            <a:r>
              <a:rPr lang="en-GB" dirty="0"/>
              <a:t>When most people think of ethics they think of human or animal research, or of people trying to stop you doing research</a:t>
            </a:r>
          </a:p>
          <a:p>
            <a:r>
              <a:rPr lang="en-GB" dirty="0"/>
              <a:t>So why is it in here?</a:t>
            </a:r>
          </a:p>
          <a:p>
            <a:r>
              <a:rPr lang="en-GB" dirty="0"/>
              <a:t>;</a:t>
            </a:r>
          </a:p>
          <a:p>
            <a:r>
              <a:rPr lang="en-GB" dirty="0"/>
              <a:t>We want to convince you about another way of thinking about ethics, about responsibility and openness as core values for science</a:t>
            </a:r>
          </a:p>
          <a:p>
            <a:r>
              <a:rPr lang="en-GB" dirty="0"/>
              <a:t>How they should impact on all aspects of your research and shape the way you work, the way you interact with others and what happens to your data</a:t>
            </a:r>
          </a:p>
          <a:p>
            <a:r>
              <a:rPr lang="en-GB" dirty="0"/>
              <a:t>you’re going to be learning a range of different skills over the coming weeks, learning the basics of becoming a data scientist</a:t>
            </a:r>
          </a:p>
          <a:p>
            <a:r>
              <a:rPr lang="en-GB" dirty="0"/>
              <a:t>This is a great opportunity to start scrutinizing your research and research practices and to think how you can integrate responsibility and openness into your own work</a:t>
            </a:r>
          </a:p>
          <a:p>
            <a:r>
              <a:rPr lang="en-GB" dirty="0"/>
              <a:t>Voltaire</a:t>
            </a:r>
          </a:p>
        </p:txBody>
      </p:sp>
    </p:spTree>
    <p:extLst>
      <p:ext uri="{BB962C8B-B14F-4D97-AF65-F5344CB8AC3E}">
        <p14:creationId xmlns:p14="http://schemas.microsoft.com/office/powerpoint/2010/main" val="2302371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000000"/>
                </a:solidFill>
                <a:latin typeface="Arial"/>
                <a:ea typeface="Arial"/>
                <a:cs typeface="Arial"/>
                <a:sym typeface="Arial"/>
              </a:rPr>
              <a:t>We’re going to start off by talking a little about responsibility in research – what you think it is</a:t>
            </a: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000000"/>
                </a:solidFill>
                <a:latin typeface="Arial"/>
                <a:ea typeface="Arial"/>
                <a:cs typeface="Arial"/>
                <a:sym typeface="Arial"/>
              </a:rPr>
              <a:t>20 mins</a:t>
            </a:r>
          </a:p>
          <a:p>
            <a:pPr marL="800100" lvl="1" indent="-342900">
              <a:buSzPts val="1800"/>
              <a:buFont typeface="Arial"/>
              <a:buAutoNum type="arabicPeriod"/>
            </a:pPr>
            <a:r>
              <a:rPr lang="en-GB" sz="1100" b="0" i="0" u="none" strike="noStrike" cap="none" dirty="0">
                <a:solidFill>
                  <a:schemeClr val="tx1"/>
                </a:solidFill>
                <a:latin typeface="Arial"/>
                <a:ea typeface="Arial"/>
                <a:cs typeface="Arial"/>
                <a:sym typeface="Arial"/>
              </a:rPr>
              <a:t>Does it differ by discipline?</a:t>
            </a:r>
          </a:p>
          <a:p>
            <a:pPr marL="800100" lvl="1" indent="-342900">
              <a:buSzPts val="1800"/>
              <a:buFont typeface="Arial"/>
              <a:buAutoNum type="arabicPeriod"/>
            </a:pPr>
            <a:r>
              <a:rPr lang="en-GB" sz="1100" b="0" i="0" u="none" strike="noStrike" cap="none" dirty="0">
                <a:solidFill>
                  <a:schemeClr val="tx1"/>
                </a:solidFill>
                <a:latin typeface="Arial"/>
                <a:ea typeface="Average"/>
                <a:cs typeface="Average"/>
                <a:sym typeface="Average"/>
              </a:rPr>
              <a:t>Does it matter what methods are used?</a:t>
            </a:r>
          </a:p>
          <a:p>
            <a:pPr marL="800100" lvl="1" indent="-342900">
              <a:buSzPts val="1800"/>
              <a:buFont typeface="Arial"/>
              <a:buAutoNum type="arabicPeriod"/>
            </a:pPr>
            <a:r>
              <a:rPr lang="en-GB" sz="1100" b="0" i="0" u="none" strike="noStrike" cap="none" dirty="0">
                <a:solidFill>
                  <a:schemeClr val="tx1"/>
                </a:solidFill>
                <a:latin typeface="Arial"/>
                <a:ea typeface="Arial"/>
                <a:cs typeface="Arial"/>
                <a:sym typeface="Arial"/>
              </a:rPr>
              <a:t>Does it change as you progress up the </a:t>
            </a:r>
            <a:r>
              <a:rPr lang="en-GB" sz="1100" b="0" i="0" u="none" strike="noStrike" cap="none" dirty="0">
                <a:solidFill>
                  <a:schemeClr val="tx1"/>
                </a:solidFill>
                <a:latin typeface="Arial"/>
                <a:ea typeface="Average"/>
                <a:cs typeface="Average"/>
                <a:sym typeface="Average"/>
              </a:rPr>
              <a:t>career ladder?</a:t>
            </a: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ea5655e2b_0_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Google Shape;75;g3ea5655e2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What we can see from the answers is that scientists wear many hats – these all come with different responsibilities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Most of these responsibilities are commonly synthesised into what is called a responsible conduct of research framework</a:t>
            </a:r>
          </a:p>
          <a:p>
            <a:r>
              <a:rPr lang="en-GB" dirty="0"/>
              <a:t>Outlines the different areas of scientific research that raise ethical concerns</a:t>
            </a:r>
          </a:p>
          <a:p>
            <a:r>
              <a:rPr lang="en-GB" dirty="0"/>
              <a:t>RCR frameworks highlight that being a responsible researcher is not just about being good at your work, it is about working in a specific manner that is ethical and has integrity</a:t>
            </a:r>
          </a:p>
          <a:p>
            <a:r>
              <a:rPr lang="en-GB" dirty="0"/>
              <a:t>Talk about different areas</a:t>
            </a:r>
          </a:p>
          <a:p>
            <a:r>
              <a:rPr lang="en-GB" dirty="0"/>
              <a:t>Expectations placed on scientists, codes of conduct etc</a:t>
            </a:r>
          </a:p>
        </p:txBody>
      </p:sp>
    </p:spTree>
    <p:extLst>
      <p:ext uri="{BB962C8B-B14F-4D97-AF65-F5344CB8AC3E}">
        <p14:creationId xmlns:p14="http://schemas.microsoft.com/office/powerpoint/2010/main" val="55286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It is important to recognize that effective RCR is a collaboration between individual scientists and their environment</a:t>
            </a:r>
          </a:p>
          <a:p>
            <a:r>
              <a:rPr lang="en-GB" dirty="0"/>
              <a:t>Indeed, no one expects you to do it alone</a:t>
            </a:r>
          </a:p>
          <a:p>
            <a:r>
              <a:rPr lang="en-GB" dirty="0"/>
              <a:t>While once in a while you may have a bad apple, it is usually the case that cases of misconduct occur when the environment is not supportive of responsible conduct</a:t>
            </a:r>
          </a:p>
          <a:p>
            <a:r>
              <a:rPr lang="en-GB" dirty="0"/>
              <a:t>Thus, the environment needs to support the scientist for responsible conduct by providing training, resources, guidance and infrastructures</a:t>
            </a:r>
          </a:p>
        </p:txBody>
      </p:sp>
    </p:spTree>
    <p:extLst>
      <p:ext uri="{BB962C8B-B14F-4D97-AF65-F5344CB8AC3E}">
        <p14:creationId xmlns:p14="http://schemas.microsoft.com/office/powerpoint/2010/main" val="2360627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Using a framework like RCR helps us to understand how highly different practices, like treatment of human subjects, criteria for authorship of articles and the disposal of laboratory waste all form part of the same, bigger picture</a:t>
            </a:r>
          </a:p>
          <a:p>
            <a:pPr marL="0" lvl="0" indent="0">
              <a:spcBef>
                <a:spcPts val="0"/>
              </a:spcBef>
              <a:spcAft>
                <a:spcPts val="0"/>
              </a:spcAft>
              <a:buNone/>
            </a:pPr>
            <a:r>
              <a:rPr lang="en-GB" dirty="0"/>
              <a:t>All of these different RCR activities enable individual scientists to practice scientific </a:t>
            </a:r>
            <a:r>
              <a:rPr lang="en-GB" dirty="0" err="1"/>
              <a:t>investivation</a:t>
            </a:r>
            <a:r>
              <a:rPr lang="en-GB" dirty="0"/>
              <a:t> with integrity</a:t>
            </a:r>
          </a:p>
          <a:p>
            <a:pPr marL="0" lvl="0" indent="0">
              <a:spcBef>
                <a:spcPts val="0"/>
              </a:spcBef>
              <a:spcAft>
                <a:spcPts val="0"/>
              </a:spcAft>
              <a:buNone/>
            </a:pPr>
            <a:endParaRPr dirty="0"/>
          </a:p>
        </p:txBody>
      </p:sp>
      <p:sp>
        <p:nvSpPr>
          <p:cNvPr id="69" name="Google Shape;69;p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Like being a citizen of a country – you are still a citizen when you are at work, or brushing your teeth, or playing with your children</a:t>
            </a:r>
          </a:p>
          <a:p>
            <a:pPr marL="0" lvl="0" indent="0">
              <a:spcBef>
                <a:spcPts val="0"/>
              </a:spcBef>
              <a:spcAft>
                <a:spcPts val="0"/>
              </a:spcAft>
              <a:buNone/>
            </a:pPr>
            <a:r>
              <a:rPr lang="en-GB" dirty="0"/>
              <a:t>Your cultural values influence everything that you do and the way that you do it</a:t>
            </a:r>
          </a:p>
          <a:p>
            <a:pPr marL="0" lvl="0" indent="0">
              <a:spcBef>
                <a:spcPts val="0"/>
              </a:spcBef>
              <a:spcAft>
                <a:spcPts val="0"/>
              </a:spcAft>
              <a:buNone/>
            </a:pPr>
            <a:r>
              <a:rPr lang="en-GB" dirty="0"/>
              <a:t>Similarly for RCR – think of it as a citizenship to the global science community</a:t>
            </a:r>
          </a:p>
          <a:p>
            <a:pPr marL="0" lvl="0" indent="0">
              <a:spcBef>
                <a:spcPts val="0"/>
              </a:spcBef>
              <a:spcAft>
                <a:spcPts val="0"/>
              </a:spcAft>
              <a:buNone/>
            </a:pPr>
            <a:r>
              <a:rPr lang="en-GB" dirty="0"/>
              <a:t>The values of RCR provide a lens through which you conduct all your different activities – all the different hats that you wear</a:t>
            </a:r>
          </a:p>
          <a:p>
            <a:pPr marL="0" lvl="0" indent="0">
              <a:spcBef>
                <a:spcPts val="0"/>
              </a:spcBef>
              <a:spcAft>
                <a:spcPts val="0"/>
              </a:spcAft>
              <a:buNone/>
            </a:pPr>
            <a:r>
              <a:rPr lang="en-GB" dirty="0"/>
              <a:t>Give and take</a:t>
            </a:r>
            <a:endParaRPr dirty="0"/>
          </a:p>
        </p:txBody>
      </p:sp>
      <p:sp>
        <p:nvSpPr>
          <p:cNvPr id="82" name="Google Shape;82;p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Ultimate aim of RCR is to produce cultures of responsibility that govern how scientific research is done</a:t>
            </a:r>
          </a:p>
          <a:p>
            <a:r>
              <a:rPr lang="en-GB" dirty="0"/>
              <a:t>In addition to safeguarding against harm, such cultures have considerable benefits</a:t>
            </a:r>
          </a:p>
          <a:p>
            <a:r>
              <a:rPr lang="en-GB" dirty="0"/>
              <a:t>Focusing on responsibility and justice produces re-usable data and data sharing</a:t>
            </a:r>
          </a:p>
          <a:p>
            <a:r>
              <a:rPr lang="en-GB" dirty="0"/>
              <a:t>Collegiality and trust enable collaboration</a:t>
            </a:r>
          </a:p>
        </p:txBody>
      </p:sp>
    </p:spTree>
    <p:extLst>
      <p:ext uri="{BB962C8B-B14F-4D97-AF65-F5344CB8AC3E}">
        <p14:creationId xmlns:p14="http://schemas.microsoft.com/office/powerpoint/2010/main" val="726976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341340"/>
            <a:ext cx="6270922" cy="1573670"/>
          </a:xfrm>
        </p:spPr>
        <p:txBody>
          <a:bodyPr anchor="b">
            <a:noAutofit/>
          </a:bodyPr>
          <a:lstStyle>
            <a:lvl1pPr algn="ctr">
              <a:defRPr sz="54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2967210"/>
            <a:ext cx="5123755" cy="814678"/>
          </a:xfrm>
        </p:spPr>
        <p:txBody>
          <a:bodyPr>
            <a:normAutofit/>
          </a:bodyPr>
          <a:lstStyle>
            <a:lvl1pPr marL="0" indent="0" algn="ctr">
              <a:lnSpc>
                <a:spcPct val="112000"/>
              </a:lnSpc>
              <a:spcBef>
                <a:spcPts val="0"/>
              </a:spcBef>
              <a:spcAft>
                <a:spcPts val="0"/>
              </a:spcAft>
              <a:buNone/>
              <a:defRPr sz="1725"/>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4840039"/>
            <a:ext cx="1205958" cy="303461"/>
          </a:xfrm>
        </p:spPr>
        <p:txBody>
          <a:bodyPr/>
          <a:lstStyle>
            <a:lvl1pPr>
              <a:defRPr baseline="0">
                <a:solidFill>
                  <a:schemeClr val="tx2"/>
                </a:solidFill>
              </a:defRPr>
            </a:lvl1pPr>
          </a:lstStyle>
          <a:p>
            <a:fld id="{87DE6118-2437-4B30-8E3C-4D2BE6020583}" type="datetimeFigureOut">
              <a:rPr lang="en-US" dirty="0"/>
              <a:pPr/>
              <a:t>8/5/18</a:t>
            </a:fld>
            <a:endParaRPr lang="en-US" dirty="0"/>
          </a:p>
        </p:txBody>
      </p:sp>
      <p:sp>
        <p:nvSpPr>
          <p:cNvPr id="5" name="Footer Placeholder 4"/>
          <p:cNvSpPr>
            <a:spLocks noGrp="1"/>
          </p:cNvSpPr>
          <p:nvPr>
            <p:ph type="ftr" sz="quarter" idx="11"/>
          </p:nvPr>
        </p:nvSpPr>
        <p:spPr>
          <a:xfrm>
            <a:off x="1938041" y="4840039"/>
            <a:ext cx="5267533" cy="303461"/>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7373012" y="4840039"/>
            <a:ext cx="1197219" cy="303461"/>
          </a:xfrm>
        </p:spPr>
        <p:txBody>
          <a:bodyPr/>
          <a:lstStyle>
            <a:lvl1pPr>
              <a:defRPr baseline="0">
                <a:solidFill>
                  <a:schemeClr val="tx2"/>
                </a:solidFill>
              </a:defRPr>
            </a:lvl1pPr>
          </a:lstStyle>
          <a:p>
            <a:pPr marL="0" lvl="0" indent="0">
              <a:spcBef>
                <a:spcPts val="0"/>
              </a:spcBef>
              <a:spcAft>
                <a:spcPts val="0"/>
              </a:spcAft>
              <a:buNone/>
            </a:pPr>
            <a:fld id="{00000000-1234-1234-1234-123412341234}" type="slidenum">
              <a:rPr lang="en-GB" smtClean="0"/>
              <a:t>‹#›</a:t>
            </a:fld>
            <a:endParaRPr lang="en-GB"/>
          </a:p>
        </p:txBody>
      </p:sp>
      <p:grpSp>
        <p:nvGrpSpPr>
          <p:cNvPr id="7" name="Group 6"/>
          <p:cNvGrpSpPr/>
          <p:nvPr/>
        </p:nvGrpSpPr>
        <p:grpSpPr>
          <a:xfrm>
            <a:off x="564644" y="558352"/>
            <a:ext cx="8005588" cy="4012253"/>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215304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1721644"/>
            <a:ext cx="7200900" cy="267890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8223649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7421" y="468117"/>
            <a:ext cx="1174325" cy="393243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468117"/>
            <a:ext cx="6134731" cy="39324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579757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19" name="Google Shape;19;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20" name="Google Shape;20;p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213253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AC0F4E-AFE7-8345-9D1D-627F60CC8425}" type="datetimeFigureOut">
              <a:rPr lang="en-US" smtClean="0"/>
              <a:t>8/4/18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282F51-23E0-2A4E-9719-091AD19AE253}" type="slidenum">
              <a:rPr lang="en-US" smtClean="0"/>
              <a:t>‹#›</a:t>
            </a:fld>
            <a:endParaRPr lang="en-US"/>
          </a:p>
        </p:txBody>
      </p:sp>
    </p:spTree>
    <p:extLst>
      <p:ext uri="{BB962C8B-B14F-4D97-AF65-F5344CB8AC3E}">
        <p14:creationId xmlns:p14="http://schemas.microsoft.com/office/powerpoint/2010/main" val="136943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976020"/>
            <a:ext cx="7209728" cy="2139553"/>
          </a:xfrm>
        </p:spPr>
        <p:txBody>
          <a:bodyPr anchor="b">
            <a:normAutofit/>
          </a:bodyPr>
          <a:lstStyle>
            <a:lvl1pPr algn="r">
              <a:defRPr sz="54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3162246"/>
            <a:ext cx="7209728" cy="857493"/>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54181" y="4840039"/>
            <a:ext cx="1216807" cy="303461"/>
          </a:xfrm>
        </p:spPr>
        <p:txBody>
          <a:bodyPr/>
          <a:lstStyle>
            <a:lvl1pPr>
              <a:defRPr>
                <a:solidFill>
                  <a:schemeClr val="tx2"/>
                </a:solidFill>
              </a:defRPr>
            </a:lvl1pPr>
          </a:lstStyle>
          <a:p>
            <a:fld id="{87DE6118-2437-4B30-8E3C-4D2BE6020583}" type="datetimeFigureOut">
              <a:rPr lang="en-US" dirty="0"/>
              <a:pPr/>
              <a:t>8/5/18</a:t>
            </a:fld>
            <a:endParaRPr lang="en-US" dirty="0"/>
          </a:p>
        </p:txBody>
      </p:sp>
      <p:sp>
        <p:nvSpPr>
          <p:cNvPr id="5" name="Footer Placeholder 4"/>
          <p:cNvSpPr>
            <a:spLocks noGrp="1"/>
          </p:cNvSpPr>
          <p:nvPr>
            <p:ph type="ftr" sz="quarter" idx="11"/>
          </p:nvPr>
        </p:nvSpPr>
        <p:spPr>
          <a:xfrm>
            <a:off x="1938234" y="4840039"/>
            <a:ext cx="5267533" cy="303461"/>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7373012" y="4840039"/>
            <a:ext cx="1197219" cy="303461"/>
          </a:xfrm>
        </p:spPr>
        <p:txBody>
          <a:bodyPr/>
          <a:lstStyle>
            <a:lvl1pPr>
              <a:defRPr>
                <a:solidFill>
                  <a:schemeClr val="tx2"/>
                </a:solidFill>
              </a:defRPr>
            </a:lvl1pPr>
          </a:lstStyle>
          <a:p>
            <a:pPr marL="0" lvl="0" indent="0">
              <a:spcBef>
                <a:spcPts val="0"/>
              </a:spcBef>
              <a:spcAft>
                <a:spcPts val="0"/>
              </a:spcAft>
              <a:buNone/>
            </a:pPr>
            <a:fld id="{00000000-1234-1234-1234-123412341234}" type="slidenum">
              <a:rPr lang="en-GB" smtClean="0"/>
              <a:t>‹#›</a:t>
            </a:fld>
            <a:endParaRPr lang="en-GB"/>
          </a:p>
        </p:txBody>
      </p:sp>
      <p:sp>
        <p:nvSpPr>
          <p:cNvPr id="7" name="Freeform 6" title="Crop Mark"/>
          <p:cNvSpPr/>
          <p:nvPr/>
        </p:nvSpPr>
        <p:spPr bwMode="auto">
          <a:xfrm>
            <a:off x="6113972" y="1264239"/>
            <a:ext cx="2456260" cy="3306366"/>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69351467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1714500"/>
            <a:ext cx="3335840" cy="268605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1714500"/>
            <a:ext cx="3335840" cy="268605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8/5/18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3075090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514350"/>
            <a:ext cx="7200900" cy="1114425"/>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1755648"/>
            <a:ext cx="3332988" cy="617934"/>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028700" y="2478906"/>
            <a:ext cx="3332988" cy="1921645"/>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1" y="1755648"/>
            <a:ext cx="3332988" cy="617934"/>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93761" y="2478906"/>
            <a:ext cx="3332988" cy="1921645"/>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8/5/18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8930375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8/5/18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382659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8/5/18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46496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282"/>
            <a:ext cx="3977640" cy="5143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514350"/>
            <a:ext cx="2891790" cy="1618413"/>
          </a:xfrm>
        </p:spPr>
        <p:txBody>
          <a:bodyPr anchor="t">
            <a:noAutofit/>
          </a:bodyPr>
          <a:lstStyle>
            <a:lvl1pPr>
              <a:lnSpc>
                <a:spcPct val="84000"/>
              </a:lnSpc>
              <a:defRPr sz="36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514351"/>
            <a:ext cx="3909060" cy="3881438"/>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142258"/>
            <a:ext cx="2891790" cy="2258292"/>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542925" y="4840039"/>
            <a:ext cx="903429" cy="303461"/>
          </a:xfrm>
        </p:spPr>
        <p:txBody>
          <a:bodyPr/>
          <a:lstStyle>
            <a:lvl1pPr>
              <a:defRPr>
                <a:solidFill>
                  <a:schemeClr val="tx2"/>
                </a:solidFill>
              </a:defRPr>
            </a:lvl1pPr>
          </a:lstStyle>
          <a:p>
            <a:fld id="{87DE6118-2437-4B30-8E3C-4D2BE6020583}" type="datetimeFigureOut">
              <a:rPr lang="en-US" dirty="0"/>
              <a:pPr/>
              <a:t>8/5/18</a:t>
            </a:fld>
            <a:endParaRPr lang="en-US" dirty="0"/>
          </a:p>
        </p:txBody>
      </p:sp>
      <p:sp>
        <p:nvSpPr>
          <p:cNvPr id="6" name="Footer Placeholder 5"/>
          <p:cNvSpPr>
            <a:spLocks noGrp="1"/>
          </p:cNvSpPr>
          <p:nvPr>
            <p:ph type="ftr" sz="quarter" idx="11"/>
          </p:nvPr>
        </p:nvSpPr>
        <p:spPr>
          <a:xfrm>
            <a:off x="1654459" y="4840039"/>
            <a:ext cx="1780256" cy="303461"/>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7412355" y="4840039"/>
            <a:ext cx="1197219" cy="303461"/>
          </a:xfrm>
        </p:spPr>
        <p:txBody>
          <a:bodyPr/>
          <a:lstStyle>
            <a:lvl1pPr>
              <a:defRPr>
                <a:solidFill>
                  <a:schemeClr val="tx2"/>
                </a:solidFill>
              </a:defRPr>
            </a:lvl1pPr>
          </a:lstStyle>
          <a:p>
            <a:pPr marL="0" lvl="0" indent="0">
              <a:spcBef>
                <a:spcPts val="0"/>
              </a:spcBef>
              <a:spcAft>
                <a:spcPts val="0"/>
              </a:spcAft>
              <a:buNone/>
            </a:pPr>
            <a:fld id="{00000000-1234-1234-1234-123412341234}" type="slidenum">
              <a:rPr lang="en-GB" smtClean="0"/>
              <a:t>‹#›</a:t>
            </a:fld>
            <a:endParaRPr lang="en-GB"/>
          </a:p>
        </p:txBody>
      </p:sp>
      <p:sp>
        <p:nvSpPr>
          <p:cNvPr id="9" name="Rectangle 8" title="Divider Bar"/>
          <p:cNvSpPr/>
          <p:nvPr/>
        </p:nvSpPr>
        <p:spPr>
          <a:xfrm>
            <a:off x="3977640"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6728189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282"/>
            <a:ext cx="3977640" cy="5143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514350"/>
            <a:ext cx="2891790" cy="1618413"/>
          </a:xfrm>
        </p:spPr>
        <p:txBody>
          <a:bodyPr anchor="t">
            <a:normAutofit/>
          </a:bodyPr>
          <a:lstStyle>
            <a:lvl1pPr>
              <a:lnSpc>
                <a:spcPct val="84000"/>
              </a:lnSpc>
              <a:defRPr sz="36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51434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141976"/>
            <a:ext cx="2891790" cy="2258574"/>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542925" y="4840039"/>
            <a:ext cx="903429" cy="303461"/>
          </a:xfrm>
        </p:spPr>
        <p:txBody>
          <a:bodyPr/>
          <a:lstStyle>
            <a:lvl1pPr>
              <a:defRPr>
                <a:solidFill>
                  <a:schemeClr val="tx2"/>
                </a:solidFill>
              </a:defRPr>
            </a:lvl1pPr>
          </a:lstStyle>
          <a:p>
            <a:fld id="{87DE6118-2437-4B30-8E3C-4D2BE6020583}" type="datetimeFigureOut">
              <a:rPr lang="en-US" dirty="0"/>
              <a:pPr/>
              <a:t>8/5/18</a:t>
            </a:fld>
            <a:endParaRPr lang="en-US" dirty="0"/>
          </a:p>
        </p:txBody>
      </p:sp>
      <p:sp>
        <p:nvSpPr>
          <p:cNvPr id="6" name="Footer Placeholder 5"/>
          <p:cNvSpPr>
            <a:spLocks noGrp="1"/>
          </p:cNvSpPr>
          <p:nvPr>
            <p:ph type="ftr" sz="quarter" idx="11"/>
          </p:nvPr>
        </p:nvSpPr>
        <p:spPr>
          <a:xfrm>
            <a:off x="1654459" y="4840039"/>
            <a:ext cx="1780256" cy="303461"/>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7412355" y="4840039"/>
            <a:ext cx="1197219" cy="303461"/>
          </a:xfrm>
        </p:spPr>
        <p:txBody>
          <a:bodyPr/>
          <a:lstStyle>
            <a:lvl1pPr>
              <a:defRPr>
                <a:solidFill>
                  <a:schemeClr val="tx2"/>
                </a:solidFill>
              </a:defRPr>
            </a:lvl1pPr>
          </a:lstStyle>
          <a:p>
            <a:pPr marL="0" lvl="0" indent="0">
              <a:spcBef>
                <a:spcPts val="0"/>
              </a:spcBef>
              <a:spcAft>
                <a:spcPts val="0"/>
              </a:spcAft>
              <a:buNone/>
            </a:pPr>
            <a:fld id="{00000000-1234-1234-1234-123412341234}" type="slidenum">
              <a:rPr lang="en-GB" smtClean="0"/>
              <a:t>‹#›</a:t>
            </a:fld>
            <a:endParaRPr lang="en-GB"/>
          </a:p>
        </p:txBody>
      </p:sp>
      <p:sp>
        <p:nvSpPr>
          <p:cNvPr id="9" name="Rectangle 8" title="Divider Bar"/>
          <p:cNvSpPr/>
          <p:nvPr/>
        </p:nvSpPr>
        <p:spPr>
          <a:xfrm>
            <a:off x="3977640"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6484101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514350"/>
            <a:ext cx="7200900" cy="111442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1714500"/>
            <a:ext cx="7200900" cy="26860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4840039"/>
            <a:ext cx="903429" cy="303461"/>
          </a:xfrm>
          <a:prstGeom prst="rect">
            <a:avLst/>
          </a:prstGeom>
        </p:spPr>
        <p:txBody>
          <a:bodyPr vert="horz" lIns="91440" tIns="45720" rIns="91440" bIns="45720" rtlCol="0" anchor="ctr"/>
          <a:lstStyle>
            <a:lvl1pPr algn="l">
              <a:defRPr sz="900" baseline="0">
                <a:solidFill>
                  <a:schemeClr val="tx2"/>
                </a:solidFill>
              </a:defRPr>
            </a:lvl1pPr>
          </a:lstStyle>
          <a:p>
            <a:fld id="{87DE6118-2437-4B30-8E3C-4D2BE6020583}" type="datetimeFigureOut">
              <a:rPr lang="en-US" dirty="0"/>
              <a:pPr/>
              <a:t>8/5/18</a:t>
            </a:fld>
            <a:endParaRPr lang="en-US" dirty="0"/>
          </a:p>
        </p:txBody>
      </p:sp>
      <p:sp>
        <p:nvSpPr>
          <p:cNvPr id="5" name="Footer Placeholder 4"/>
          <p:cNvSpPr>
            <a:spLocks noGrp="1"/>
          </p:cNvSpPr>
          <p:nvPr>
            <p:ph type="ftr" sz="quarter" idx="3"/>
          </p:nvPr>
        </p:nvSpPr>
        <p:spPr>
          <a:xfrm>
            <a:off x="2170173" y="4840039"/>
            <a:ext cx="4710623" cy="303461"/>
          </a:xfrm>
          <a:prstGeom prst="rect">
            <a:avLst/>
          </a:prstGeom>
        </p:spPr>
        <p:txBody>
          <a:bodyPr vert="horz" lIns="91440" tIns="45720" rIns="91440" bIns="45720" rtlCol="0" anchor="ctr"/>
          <a:lstStyle>
            <a:lvl1pPr algn="l">
              <a:defRPr sz="9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7104552" y="4840039"/>
            <a:ext cx="1197219" cy="303461"/>
          </a:xfrm>
          <a:prstGeom prst="rect">
            <a:avLst/>
          </a:prstGeom>
        </p:spPr>
        <p:txBody>
          <a:bodyPr vert="horz" lIns="91440" tIns="45720" rIns="91440" bIns="45720" rtlCol="0" anchor="ctr"/>
          <a:lstStyle>
            <a:lvl1pPr algn="r">
              <a:defRPr sz="900" baseline="0">
                <a:solidFill>
                  <a:schemeClr val="tx2"/>
                </a:solidFill>
              </a:defRPr>
            </a:lvl1pPr>
          </a:lstStyle>
          <a:p>
            <a:pPr marL="0" lvl="0" indent="0">
              <a:spcBef>
                <a:spcPts val="0"/>
              </a:spcBef>
              <a:spcAft>
                <a:spcPts val="0"/>
              </a:spcAft>
              <a:buNone/>
            </a:pPr>
            <a:fld id="{00000000-1234-1234-1234-123412341234}" type="slidenum">
              <a:rPr lang="en-GB" smtClean="0"/>
              <a:t>‹#›</a:t>
            </a:fld>
            <a:endParaRPr lang="en-GB"/>
          </a:p>
        </p:txBody>
      </p:sp>
      <p:sp>
        <p:nvSpPr>
          <p:cNvPr id="9" name="Rectangle 8" title="Side bar"/>
          <p:cNvSpPr/>
          <p:nvPr/>
        </p:nvSpPr>
        <p:spPr>
          <a:xfrm>
            <a:off x="358571"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79559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l" defTabSz="685800" rtl="0" eaLnBrk="1" latinLnBrk="0" hangingPunct="1">
        <a:lnSpc>
          <a:spcPct val="89000"/>
        </a:lnSpc>
        <a:spcBef>
          <a:spcPct val="0"/>
        </a:spcBef>
        <a:buNone/>
        <a:defRPr sz="3300" kern="1200" baseline="0">
          <a:solidFill>
            <a:schemeClr val="tx2"/>
          </a:solidFill>
          <a:latin typeface="+mj-lt"/>
          <a:ea typeface="+mj-ea"/>
          <a:cs typeface="+mj-cs"/>
        </a:defRPr>
      </a:lvl1pPr>
    </p:titleStyle>
    <p:bodyStyle>
      <a:lvl1pPr marL="288036" indent="-288036" algn="l" defTabSz="685800" rtl="0" eaLnBrk="1" latinLnBrk="0" hangingPunct="1">
        <a:lnSpc>
          <a:spcPct val="94000"/>
        </a:lnSpc>
        <a:spcBef>
          <a:spcPts val="750"/>
        </a:spcBef>
        <a:spcAft>
          <a:spcPts val="150"/>
        </a:spcAft>
        <a:buFont typeface="Franklin Gothic Book" panose="020B0503020102020204" pitchFamily="34" charset="0"/>
        <a:buChar char="■"/>
        <a:defRPr sz="1500" kern="1200" baseline="0">
          <a:solidFill>
            <a:schemeClr val="tx2"/>
          </a:solidFill>
          <a:latin typeface="+mn-lt"/>
          <a:ea typeface="+mn-ea"/>
          <a:cs typeface="+mn-cs"/>
        </a:defRPr>
      </a:lvl1pPr>
      <a:lvl2pPr marL="6858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500" i="1" kern="1200" baseline="0">
          <a:solidFill>
            <a:schemeClr val="tx2"/>
          </a:solidFill>
          <a:latin typeface="+mn-lt"/>
          <a:ea typeface="+mn-ea"/>
          <a:cs typeface="+mn-cs"/>
        </a:defRPr>
      </a:lvl2pPr>
      <a:lvl3pPr marL="10287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kern="1200" baseline="0">
          <a:solidFill>
            <a:schemeClr val="tx2"/>
          </a:solidFill>
          <a:latin typeface="+mn-lt"/>
          <a:ea typeface="+mn-ea"/>
          <a:cs typeface="+mn-cs"/>
        </a:defRPr>
      </a:lvl3pPr>
      <a:lvl4pPr marL="13716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i="1" kern="1200" baseline="0">
          <a:solidFill>
            <a:schemeClr val="tx2"/>
          </a:solidFill>
          <a:latin typeface="+mn-lt"/>
          <a:ea typeface="+mn-ea"/>
          <a:cs typeface="+mn-cs"/>
        </a:defRPr>
      </a:lvl4pPr>
      <a:lvl5pPr marL="17145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kern="1200" baseline="0">
          <a:solidFill>
            <a:schemeClr val="tx2"/>
          </a:solidFill>
          <a:latin typeface="+mn-lt"/>
          <a:ea typeface="+mn-ea"/>
          <a:cs typeface="+mn-cs"/>
        </a:defRPr>
      </a:lvl5pPr>
      <a:lvl6pPr marL="20574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i="1" kern="1200" baseline="0">
          <a:solidFill>
            <a:schemeClr val="tx2"/>
          </a:solidFill>
          <a:latin typeface="+mn-lt"/>
          <a:ea typeface="+mn-ea"/>
          <a:cs typeface="+mn-cs"/>
        </a:defRPr>
      </a:lvl6pPr>
      <a:lvl7pPr marL="24003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7pPr>
      <a:lvl8pPr marL="27432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i="1" kern="1200" baseline="0">
          <a:solidFill>
            <a:schemeClr val="tx2"/>
          </a:solidFill>
          <a:latin typeface="+mn-lt"/>
          <a:ea typeface="+mn-ea"/>
          <a:cs typeface="+mn-cs"/>
        </a:defRPr>
      </a:lvl8pPr>
      <a:lvl9pPr marL="30861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drive.google.com/open?id=11lq7oLkausnL4z9UCEdPL9Glc6YfXEY1" TargetMode="External"/><Relationship Id="rId7" Type="http://schemas.openxmlformats.org/officeDocument/2006/relationships/hyperlink" Target="https://drive.google.com/file/d/1r9FrvQFPrHEbw96EURzgZO0F-jwaYD5f/view" TargetMode="External"/><Relationship Id="rId2" Type="http://schemas.openxmlformats.org/officeDocument/2006/relationships/hyperlink" Target="https://drive.google.com/open?id=1fsR8wJNRyOB_DX9vDpTyX_ZCdfc7JbWt" TargetMode="External"/><Relationship Id="rId1" Type="http://schemas.openxmlformats.org/officeDocument/2006/relationships/slideLayout" Target="../slideLayouts/slideLayout12.xml"/><Relationship Id="rId6" Type="http://schemas.openxmlformats.org/officeDocument/2006/relationships/hyperlink" Target="https://repositorian.github.io/DOAJ_Exercise/" TargetMode="External"/><Relationship Id="rId5" Type="http://schemas.openxmlformats.org/officeDocument/2006/relationships/hyperlink" Target="https://drive.google.com/open?id=1r9FrvQFPrHEbw96EURzgZO0F-jwaYD5f" TargetMode="External"/><Relationship Id="rId4" Type="http://schemas.openxmlformats.org/officeDocument/2006/relationships/hyperlink" Target="https://drive.google.com/open?id=1xe79hk0HTiZoRKG_MuE8SOtvxRQ-GcO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4800"/>
              <a:buFont typeface="Oswald"/>
              <a:buNone/>
            </a:pPr>
            <a:r>
              <a:rPr lang="en-GB" sz="4800" b="0" i="0" u="none" strike="noStrike" cap="none" dirty="0">
                <a:solidFill>
                  <a:schemeClr val="dk1"/>
                </a:solidFill>
                <a:ea typeface="Oswald"/>
                <a:cs typeface="Oswald"/>
                <a:sym typeface="Oswald"/>
              </a:rPr>
              <a:t>Responsibility, Openness and Science</a:t>
            </a:r>
            <a:endParaRPr sz="4800" b="0" i="0" u="none" strike="noStrike" cap="none" dirty="0">
              <a:solidFill>
                <a:schemeClr val="dk1"/>
              </a:solidFill>
              <a:ea typeface="Oswald"/>
              <a:cs typeface="Oswald"/>
              <a:sym typeface="Oswald"/>
            </a:endParaRPr>
          </a:p>
        </p:txBody>
      </p:sp>
      <p:sp>
        <p:nvSpPr>
          <p:cNvPr id="60" name="Google Shape;60;p13"/>
          <p:cNvSpPr txBox="1">
            <a:spLocks noGrp="1"/>
          </p:cNvSpPr>
          <p:nvPr>
            <p:ph type="subTitle" idx="1"/>
          </p:nvPr>
        </p:nvSpPr>
        <p:spPr>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3"/>
              </a:buClr>
              <a:buSzPts val="2100"/>
              <a:buFont typeface="Average"/>
              <a:buNone/>
            </a:pPr>
            <a:r>
              <a:rPr lang="en-GB" sz="2100" b="0" i="0" u="none" strike="noStrike" cap="none" dirty="0">
                <a:solidFill>
                  <a:schemeClr val="accent3"/>
                </a:solidFill>
                <a:ea typeface="Average"/>
                <a:cs typeface="Average"/>
                <a:sym typeface="Average"/>
              </a:rPr>
              <a:t>Louise Bezuidenhout</a:t>
            </a:r>
            <a:endParaRPr sz="2100" b="0" i="0" u="none" strike="noStrike" cap="none" dirty="0">
              <a:solidFill>
                <a:schemeClr val="accent3"/>
              </a:solidFill>
              <a:ea typeface="Average"/>
              <a:cs typeface="Average"/>
              <a:sym typeface="Average"/>
            </a:endParaRPr>
          </a:p>
          <a:p>
            <a:pPr marL="0" marR="0" lvl="0" indent="0" algn="ctr" rtl="0">
              <a:lnSpc>
                <a:spcPct val="100000"/>
              </a:lnSpc>
              <a:spcBef>
                <a:spcPts val="0"/>
              </a:spcBef>
              <a:spcAft>
                <a:spcPts val="0"/>
              </a:spcAft>
              <a:buClr>
                <a:schemeClr val="accent3"/>
              </a:buClr>
              <a:buSzPts val="2100"/>
              <a:buFont typeface="Average"/>
              <a:buNone/>
            </a:pPr>
            <a:r>
              <a:rPr lang="en-GB" sz="2100" b="0" i="0" u="none" strike="noStrike" cap="none" dirty="0">
                <a:solidFill>
                  <a:schemeClr val="accent3"/>
                </a:solidFill>
                <a:ea typeface="Average"/>
                <a:cs typeface="Average"/>
                <a:sym typeface="Average"/>
              </a:rPr>
              <a:t>University of Oxford</a:t>
            </a:r>
            <a:endParaRPr sz="2100" b="0" i="0" u="none" strike="noStrike" cap="none" dirty="0">
              <a:solidFill>
                <a:schemeClr val="accent3"/>
              </a:solidFill>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546100" y="445025"/>
            <a:ext cx="82862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000" b="0" i="0" u="none" strike="noStrike" cap="none" dirty="0">
                <a:solidFill>
                  <a:schemeClr val="dk1"/>
                </a:solidFill>
                <a:latin typeface="+mj-lt"/>
                <a:ea typeface="Oswald"/>
                <a:cs typeface="Oswald"/>
                <a:sym typeface="Oswald"/>
              </a:rPr>
              <a:t>Responsible Conduct of Research</a:t>
            </a:r>
            <a:br>
              <a:rPr lang="en-GB" sz="3000" b="0" i="0" u="none" strike="noStrike" cap="none" dirty="0">
                <a:solidFill>
                  <a:schemeClr val="dk1"/>
                </a:solidFill>
                <a:latin typeface="+mj-lt"/>
                <a:ea typeface="Oswald"/>
                <a:cs typeface="Oswald"/>
                <a:sym typeface="Oswald"/>
              </a:rPr>
            </a:br>
            <a:endParaRPr sz="3000" b="0" i="0" u="none" strike="noStrike" cap="none" dirty="0">
              <a:solidFill>
                <a:schemeClr val="dk1"/>
              </a:solidFill>
              <a:latin typeface="+mj-lt"/>
              <a:ea typeface="Oswald"/>
              <a:cs typeface="Oswald"/>
              <a:sym typeface="Oswald"/>
            </a:endParaRPr>
          </a:p>
        </p:txBody>
      </p:sp>
      <p:sp>
        <p:nvSpPr>
          <p:cNvPr id="85" name="Google Shape;85;p17"/>
          <p:cNvSpPr txBox="1">
            <a:spLocks noGrp="1"/>
          </p:cNvSpPr>
          <p:nvPr>
            <p:ph type="body" idx="1"/>
          </p:nvPr>
        </p:nvSpPr>
        <p:spPr>
          <a:xfrm>
            <a:off x="546100" y="1152475"/>
            <a:ext cx="8286200" cy="3791000"/>
          </a:xfrm>
          <a:prstGeom prst="rect">
            <a:avLst/>
          </a:prstGeom>
          <a:noFill/>
          <a:ln>
            <a:noFill/>
          </a:ln>
        </p:spPr>
        <p:txBody>
          <a:bodyPr spcFirstLastPara="1" wrap="square" lIns="91425" tIns="91425" rIns="91425" bIns="91425" anchor="t" anchorCtr="0">
            <a:noAutofit/>
          </a:bodyPr>
          <a:lstStyle/>
          <a:p>
            <a:pPr>
              <a:lnSpc>
                <a:spcPct val="150000"/>
              </a:lnSpc>
            </a:pPr>
            <a:r>
              <a:rPr lang="en-GB" dirty="0">
                <a:solidFill>
                  <a:schemeClr val="tx1"/>
                </a:solidFill>
                <a:latin typeface="+mn-lt"/>
              </a:rPr>
              <a:t>Promotes the idea of a ”science citizenship” to the global science community</a:t>
            </a:r>
          </a:p>
          <a:p>
            <a:pPr>
              <a:lnSpc>
                <a:spcPct val="150000"/>
              </a:lnSpc>
            </a:pPr>
            <a:r>
              <a:rPr lang="en-GB" b="0" i="0" strike="noStrike" cap="none" dirty="0">
                <a:solidFill>
                  <a:schemeClr val="tx1"/>
                </a:solidFill>
                <a:latin typeface="+mn-lt"/>
                <a:ea typeface="Average"/>
                <a:cs typeface="Average"/>
                <a:sym typeface="Average"/>
              </a:rPr>
              <a:t>Citizenship is a give and take</a:t>
            </a:r>
          </a:p>
          <a:p>
            <a:pPr lvl="1">
              <a:lnSpc>
                <a:spcPct val="150000"/>
              </a:lnSpc>
            </a:pPr>
            <a:r>
              <a:rPr lang="en-GB" b="0" i="0" strike="noStrike" cap="none" dirty="0">
                <a:solidFill>
                  <a:schemeClr val="tx1"/>
                </a:solidFill>
                <a:latin typeface="+mn-lt"/>
                <a:ea typeface="Average"/>
                <a:cs typeface="Average"/>
                <a:sym typeface="Average"/>
              </a:rPr>
              <a:t>Benefits to enjoy</a:t>
            </a:r>
          </a:p>
          <a:p>
            <a:pPr lvl="1">
              <a:lnSpc>
                <a:spcPct val="150000"/>
              </a:lnSpc>
            </a:pPr>
            <a:r>
              <a:rPr lang="en-GB" dirty="0">
                <a:solidFill>
                  <a:schemeClr val="tx1"/>
                </a:solidFill>
                <a:latin typeface="+mn-lt"/>
              </a:rPr>
              <a:t>Responsibilities to assume</a:t>
            </a:r>
          </a:p>
          <a:p>
            <a:pPr>
              <a:lnSpc>
                <a:spcPct val="150000"/>
              </a:lnSpc>
            </a:pPr>
            <a:r>
              <a:rPr lang="en-GB" b="0" i="0" strike="noStrike" cap="none" dirty="0">
                <a:solidFill>
                  <a:schemeClr val="tx1"/>
                </a:solidFill>
                <a:latin typeface="+mn-lt"/>
                <a:ea typeface="Average"/>
                <a:cs typeface="Average"/>
                <a:sym typeface="Average"/>
              </a:rPr>
              <a:t>Support and grow culture instead of </a:t>
            </a:r>
          </a:p>
          <a:p>
            <a:pPr marL="114300" indent="0">
              <a:lnSpc>
                <a:spcPct val="150000"/>
              </a:lnSpc>
              <a:buNone/>
            </a:pPr>
            <a:r>
              <a:rPr lang="en-GB" dirty="0">
                <a:solidFill>
                  <a:schemeClr val="tx1"/>
                </a:solidFill>
                <a:latin typeface="+mn-lt"/>
              </a:rPr>
              <a:t>      </a:t>
            </a:r>
            <a:r>
              <a:rPr lang="en-GB" b="0" i="0" strike="noStrike" cap="none" dirty="0">
                <a:solidFill>
                  <a:schemeClr val="tx1"/>
                </a:solidFill>
                <a:latin typeface="+mn-lt"/>
                <a:ea typeface="Average"/>
                <a:cs typeface="Average"/>
                <a:sym typeface="Average"/>
              </a:rPr>
              <a:t>just living in it</a:t>
            </a:r>
          </a:p>
          <a:p>
            <a:pPr marL="114300" indent="0">
              <a:lnSpc>
                <a:spcPct val="150000"/>
              </a:lnSpc>
              <a:buNone/>
            </a:pPr>
            <a:endParaRPr lang="en-GB" b="0" i="0" strike="noStrike" cap="none" dirty="0">
              <a:solidFill>
                <a:schemeClr val="tx1"/>
              </a:solidFill>
              <a:latin typeface="+mn-lt"/>
              <a:ea typeface="Average"/>
              <a:cs typeface="Average"/>
              <a:sym typeface="Average"/>
            </a:endParaRPr>
          </a:p>
        </p:txBody>
      </p:sp>
      <p:pic>
        <p:nvPicPr>
          <p:cNvPr id="2" name="Picture 1">
            <a:extLst>
              <a:ext uri="{FF2B5EF4-FFF2-40B4-BE49-F238E27FC236}">
                <a16:creationId xmlns:a16="http://schemas.microsoft.com/office/drawing/2014/main" id="{3F16C5FE-2AD2-BA4E-B067-6C4A2F0E624E}"/>
              </a:ext>
            </a:extLst>
          </p:cNvPr>
          <p:cNvPicPr>
            <a:picLocks noChangeAspect="1"/>
          </p:cNvPicPr>
          <p:nvPr/>
        </p:nvPicPr>
        <p:blipFill>
          <a:blip r:embed="rId3"/>
          <a:stretch>
            <a:fillRect/>
          </a:stretch>
        </p:blipFill>
        <p:spPr>
          <a:xfrm>
            <a:off x="4689200" y="1766863"/>
            <a:ext cx="4108824" cy="2933700"/>
          </a:xfrm>
          <a:prstGeom prst="rect">
            <a:avLst/>
          </a:prstGeom>
        </p:spPr>
      </p:pic>
      <p:sp>
        <p:nvSpPr>
          <p:cNvPr id="3" name="TextBox 2">
            <a:extLst>
              <a:ext uri="{FF2B5EF4-FFF2-40B4-BE49-F238E27FC236}">
                <a16:creationId xmlns:a16="http://schemas.microsoft.com/office/drawing/2014/main" id="{9F2B7588-5193-C04F-862F-2B342723FF35}"/>
              </a:ext>
            </a:extLst>
          </p:cNvPr>
          <p:cNvSpPr txBox="1"/>
          <p:nvPr/>
        </p:nvSpPr>
        <p:spPr>
          <a:xfrm>
            <a:off x="4689200" y="4700563"/>
            <a:ext cx="3448380" cy="307777"/>
          </a:xfrm>
          <a:prstGeom prst="rect">
            <a:avLst/>
          </a:prstGeom>
          <a:noFill/>
        </p:spPr>
        <p:txBody>
          <a:bodyPr wrap="none" rtlCol="0">
            <a:spAutoFit/>
          </a:bodyPr>
          <a:lstStyle/>
          <a:p>
            <a:r>
              <a:rPr lang="en-GB" dirty="0"/>
              <a:t>http://</a:t>
            </a:r>
            <a:r>
              <a:rPr lang="en-GB" dirty="0" err="1"/>
              <a:t>www.evilenglish.net</a:t>
            </a:r>
            <a:r>
              <a:rPr lang="en-GB" dirty="0"/>
              <a:t>/the-big-picture/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998" y="253487"/>
            <a:ext cx="6002424" cy="1028700"/>
          </a:xfrm>
        </p:spPr>
        <p:txBody>
          <a:bodyPr/>
          <a:lstStyle/>
          <a:p>
            <a:r>
              <a:rPr lang="en-GB" dirty="0"/>
              <a:t>More holistic views on ethics</a:t>
            </a:r>
          </a:p>
        </p:txBody>
      </p:sp>
      <p:pic>
        <p:nvPicPr>
          <p:cNvPr id="2050" name="Picture 2" descr="Image result for research ethics committ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706" y="1221600"/>
            <a:ext cx="5292588" cy="3675408"/>
          </a:xfrm>
          <a:prstGeom prst="rect">
            <a:avLst/>
          </a:prstGeom>
          <a:noFill/>
          <a:extLst>
            <a:ext uri="{909E8E84-426E-40DD-AFC4-6F175D3DCCD1}">
              <a14:hiddenFill xmlns:a14="http://schemas.microsoft.com/office/drawing/2010/main">
                <a:solidFill>
                  <a:srgbClr val="FFFFFF"/>
                </a:solidFill>
              </a14:hiddenFill>
            </a:ext>
          </a:extLst>
        </p:spPr>
      </p:pic>
      <p:sp>
        <p:nvSpPr>
          <p:cNvPr id="4" name="5-Point Star 3"/>
          <p:cNvSpPr/>
          <p:nvPr/>
        </p:nvSpPr>
        <p:spPr>
          <a:xfrm>
            <a:off x="5598114" y="2463738"/>
            <a:ext cx="342900" cy="34290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050"/>
          </a:p>
        </p:txBody>
      </p:sp>
      <p:sp>
        <p:nvSpPr>
          <p:cNvPr id="6" name="5-Point Star 5"/>
          <p:cNvSpPr/>
          <p:nvPr/>
        </p:nvSpPr>
        <p:spPr>
          <a:xfrm>
            <a:off x="4400550" y="4505039"/>
            <a:ext cx="342900" cy="34290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050"/>
          </a:p>
        </p:txBody>
      </p:sp>
      <p:sp>
        <p:nvSpPr>
          <p:cNvPr id="7" name="5-Point Star 6"/>
          <p:cNvSpPr/>
          <p:nvPr/>
        </p:nvSpPr>
        <p:spPr>
          <a:xfrm>
            <a:off x="5596630" y="3813888"/>
            <a:ext cx="342900" cy="342900"/>
          </a:xfrm>
          <a:prstGeom prst="star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1050"/>
          </a:p>
        </p:txBody>
      </p:sp>
      <p:sp>
        <p:nvSpPr>
          <p:cNvPr id="8" name="5-Point Star 7"/>
          <p:cNvSpPr/>
          <p:nvPr/>
        </p:nvSpPr>
        <p:spPr>
          <a:xfrm>
            <a:off x="3275856" y="3813888"/>
            <a:ext cx="342900" cy="342900"/>
          </a:xfrm>
          <a:prstGeom prst="star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1050"/>
          </a:p>
        </p:txBody>
      </p:sp>
      <p:cxnSp>
        <p:nvCxnSpPr>
          <p:cNvPr id="9" name="Straight Arrow Connector 8"/>
          <p:cNvCxnSpPr/>
          <p:nvPr/>
        </p:nvCxnSpPr>
        <p:spPr>
          <a:xfrm>
            <a:off x="6192180" y="2517744"/>
            <a:ext cx="38024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72422" y="2311300"/>
            <a:ext cx="1296144" cy="577081"/>
          </a:xfrm>
          <a:prstGeom prst="rect">
            <a:avLst/>
          </a:prstGeom>
          <a:noFill/>
        </p:spPr>
        <p:txBody>
          <a:bodyPr wrap="square" rtlCol="0">
            <a:spAutoFit/>
          </a:bodyPr>
          <a:lstStyle/>
          <a:p>
            <a:r>
              <a:rPr lang="en-GB" sz="1050" dirty="0">
                <a:latin typeface="Calibri" panose="020F0502020204030204" pitchFamily="34" charset="0"/>
              </a:rPr>
              <a:t>Is what I’m doing living up to these ideals?</a:t>
            </a:r>
          </a:p>
        </p:txBody>
      </p:sp>
      <p:cxnSp>
        <p:nvCxnSpPr>
          <p:cNvPr id="12" name="Straight Arrow Connector 11"/>
          <p:cNvCxnSpPr/>
          <p:nvPr/>
        </p:nvCxnSpPr>
        <p:spPr>
          <a:xfrm>
            <a:off x="6192180" y="3867894"/>
            <a:ext cx="38024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624229" y="3553438"/>
            <a:ext cx="1059905" cy="415498"/>
          </a:xfrm>
          <a:prstGeom prst="rect">
            <a:avLst/>
          </a:prstGeom>
          <a:noFill/>
        </p:spPr>
        <p:txBody>
          <a:bodyPr wrap="square" rtlCol="0">
            <a:spAutoFit/>
          </a:bodyPr>
          <a:lstStyle/>
          <a:p>
            <a:r>
              <a:rPr lang="en-GB" sz="1050" dirty="0">
                <a:latin typeface="Calibri" panose="020F0502020204030204" pitchFamily="34" charset="0"/>
              </a:rPr>
              <a:t>Can I make things better?</a:t>
            </a:r>
          </a:p>
        </p:txBody>
      </p:sp>
    </p:spTree>
    <p:extLst>
      <p:ext uri="{BB962C8B-B14F-4D97-AF65-F5344CB8AC3E}">
        <p14:creationId xmlns:p14="http://schemas.microsoft.com/office/powerpoint/2010/main" val="1030154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CB49-AD8F-E041-9527-FCB396D4E8BD}"/>
              </a:ext>
            </a:extLst>
          </p:cNvPr>
          <p:cNvSpPr>
            <a:spLocks noGrp="1"/>
          </p:cNvSpPr>
          <p:nvPr>
            <p:ph type="title"/>
          </p:nvPr>
        </p:nvSpPr>
        <p:spPr>
          <a:xfrm>
            <a:off x="528638" y="445025"/>
            <a:ext cx="8303662" cy="572700"/>
          </a:xfrm>
        </p:spPr>
        <p:txBody>
          <a:bodyPr>
            <a:normAutofit fontScale="90000"/>
          </a:bodyPr>
          <a:lstStyle/>
          <a:p>
            <a:r>
              <a:rPr lang="en-GB" dirty="0">
                <a:latin typeface="+mj-lt"/>
              </a:rPr>
              <a:t>Cultures of Responsibility</a:t>
            </a:r>
          </a:p>
        </p:txBody>
      </p:sp>
      <p:pic>
        <p:nvPicPr>
          <p:cNvPr id="4" name="Picture 3">
            <a:extLst>
              <a:ext uri="{FF2B5EF4-FFF2-40B4-BE49-F238E27FC236}">
                <a16:creationId xmlns:a16="http://schemas.microsoft.com/office/drawing/2014/main" id="{75D4D893-3CFF-014F-89DA-BCD0E01EB8F9}"/>
              </a:ext>
            </a:extLst>
          </p:cNvPr>
          <p:cNvPicPr>
            <a:picLocks noChangeAspect="1"/>
          </p:cNvPicPr>
          <p:nvPr/>
        </p:nvPicPr>
        <p:blipFill>
          <a:blip r:embed="rId3"/>
          <a:stretch>
            <a:fillRect/>
          </a:stretch>
        </p:blipFill>
        <p:spPr>
          <a:xfrm>
            <a:off x="1543051" y="1135996"/>
            <a:ext cx="6186488" cy="4007503"/>
          </a:xfrm>
          <a:prstGeom prst="rect">
            <a:avLst/>
          </a:prstGeom>
        </p:spPr>
      </p:pic>
      <p:sp>
        <p:nvSpPr>
          <p:cNvPr id="5" name="TextBox 4">
            <a:extLst>
              <a:ext uri="{FF2B5EF4-FFF2-40B4-BE49-F238E27FC236}">
                <a16:creationId xmlns:a16="http://schemas.microsoft.com/office/drawing/2014/main" id="{E18FACC3-C330-5C43-8A44-DC93077DD846}"/>
              </a:ext>
            </a:extLst>
          </p:cNvPr>
          <p:cNvSpPr txBox="1"/>
          <p:nvPr/>
        </p:nvSpPr>
        <p:spPr>
          <a:xfrm>
            <a:off x="1543051" y="1947113"/>
            <a:ext cx="6654386" cy="2385268"/>
          </a:xfrm>
          <a:prstGeom prst="rect">
            <a:avLst/>
          </a:prstGeom>
          <a:solidFill>
            <a:schemeClr val="bg2"/>
          </a:solidFill>
        </p:spPr>
        <p:txBody>
          <a:bodyPr wrap="none" rtlCol="0">
            <a:spAutoFit/>
          </a:bodyPr>
          <a:lstStyle/>
          <a:p>
            <a:pPr marL="285750" indent="-285750">
              <a:lnSpc>
                <a:spcPct val="150000"/>
              </a:lnSpc>
              <a:buFont typeface="Arial" panose="020B0604020202020204" pitchFamily="34" charset="0"/>
              <a:buChar char="•"/>
            </a:pPr>
            <a:r>
              <a:rPr lang="en-GB" sz="1800" dirty="0">
                <a:solidFill>
                  <a:schemeClr val="tx1"/>
                </a:solidFill>
                <a:latin typeface="+mn-lt"/>
              </a:rPr>
              <a:t>Produce verifiable and re-usable data</a:t>
            </a:r>
          </a:p>
          <a:p>
            <a:pPr marL="285750" indent="-285750">
              <a:lnSpc>
                <a:spcPct val="150000"/>
              </a:lnSpc>
              <a:buFont typeface="Arial" panose="020B0604020202020204" pitchFamily="34" charset="0"/>
              <a:buChar char="•"/>
            </a:pPr>
            <a:r>
              <a:rPr lang="en-GB" sz="1800" dirty="0">
                <a:solidFill>
                  <a:schemeClr val="tx1"/>
                </a:solidFill>
                <a:latin typeface="+mn-lt"/>
              </a:rPr>
              <a:t>Protect scientists and societies from harm</a:t>
            </a:r>
          </a:p>
          <a:p>
            <a:pPr marL="285750" indent="-285750">
              <a:lnSpc>
                <a:spcPct val="150000"/>
              </a:lnSpc>
              <a:buFont typeface="Arial" panose="020B0604020202020204" pitchFamily="34" charset="0"/>
              <a:buChar char="•"/>
            </a:pPr>
            <a:r>
              <a:rPr lang="en-GB" sz="1800" dirty="0">
                <a:solidFill>
                  <a:schemeClr val="tx1"/>
                </a:solidFill>
                <a:latin typeface="+mn-lt"/>
              </a:rPr>
              <a:t>Enable collaboration</a:t>
            </a:r>
          </a:p>
          <a:p>
            <a:pPr marL="285750" indent="-285750">
              <a:lnSpc>
                <a:spcPct val="150000"/>
              </a:lnSpc>
              <a:buFont typeface="Arial" panose="020B0604020202020204" pitchFamily="34" charset="0"/>
              <a:buChar char="•"/>
            </a:pPr>
            <a:r>
              <a:rPr lang="en-GB" sz="1800" dirty="0">
                <a:solidFill>
                  <a:schemeClr val="tx1"/>
                </a:solidFill>
                <a:latin typeface="+mn-lt"/>
              </a:rPr>
              <a:t>Ensure investments (financial, trust, time etc) are recompensed</a:t>
            </a:r>
          </a:p>
          <a:p>
            <a:pPr marL="285750" indent="-285750">
              <a:lnSpc>
                <a:spcPct val="150000"/>
              </a:lnSpc>
              <a:buFont typeface="Arial" panose="020B0604020202020204" pitchFamily="34" charset="0"/>
              <a:buChar char="•"/>
            </a:pPr>
            <a:r>
              <a:rPr lang="en-GB" sz="1800" dirty="0">
                <a:solidFill>
                  <a:schemeClr val="tx1"/>
                </a:solidFill>
                <a:latin typeface="+mn-lt"/>
              </a:rPr>
              <a:t>Embeds science within cultural/social  priorities</a:t>
            </a:r>
          </a:p>
          <a:p>
            <a:endParaRPr lang="en-GB" dirty="0"/>
          </a:p>
        </p:txBody>
      </p:sp>
    </p:spTree>
    <p:extLst>
      <p:ext uri="{BB962C8B-B14F-4D97-AF65-F5344CB8AC3E}">
        <p14:creationId xmlns:p14="http://schemas.microsoft.com/office/powerpoint/2010/main" val="119091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B3191-D1DE-0240-9D1E-BAF42D8E5A61}"/>
              </a:ext>
            </a:extLst>
          </p:cNvPr>
          <p:cNvSpPr>
            <a:spLocks noGrp="1"/>
          </p:cNvSpPr>
          <p:nvPr>
            <p:ph type="title"/>
          </p:nvPr>
        </p:nvSpPr>
        <p:spPr>
          <a:xfrm>
            <a:off x="533400" y="445025"/>
            <a:ext cx="8298900" cy="572700"/>
          </a:xfrm>
        </p:spPr>
        <p:txBody>
          <a:bodyPr>
            <a:normAutofit fontScale="90000"/>
          </a:bodyPr>
          <a:lstStyle/>
          <a:p>
            <a:r>
              <a:rPr lang="en-GB" dirty="0">
                <a:latin typeface="+mj-lt"/>
              </a:rPr>
              <a:t>Increasingly Digital </a:t>
            </a:r>
          </a:p>
        </p:txBody>
      </p:sp>
      <p:pic>
        <p:nvPicPr>
          <p:cNvPr id="4" name="Picture 3">
            <a:extLst>
              <a:ext uri="{FF2B5EF4-FFF2-40B4-BE49-F238E27FC236}">
                <a16:creationId xmlns:a16="http://schemas.microsoft.com/office/drawing/2014/main" id="{3C294024-15CE-9344-8BCD-67AAB26E239C}"/>
              </a:ext>
            </a:extLst>
          </p:cNvPr>
          <p:cNvPicPr>
            <a:picLocks noChangeAspect="1"/>
          </p:cNvPicPr>
          <p:nvPr/>
        </p:nvPicPr>
        <p:blipFill>
          <a:blip r:embed="rId3"/>
          <a:stretch>
            <a:fillRect/>
          </a:stretch>
        </p:blipFill>
        <p:spPr>
          <a:xfrm>
            <a:off x="0" y="0"/>
            <a:ext cx="9144000" cy="5143500"/>
          </a:xfrm>
          <a:prstGeom prst="rect">
            <a:avLst/>
          </a:prstGeom>
        </p:spPr>
      </p:pic>
      <p:sp>
        <p:nvSpPr>
          <p:cNvPr id="5" name="TextBox 4">
            <a:extLst>
              <a:ext uri="{FF2B5EF4-FFF2-40B4-BE49-F238E27FC236}">
                <a16:creationId xmlns:a16="http://schemas.microsoft.com/office/drawing/2014/main" id="{4BB31180-F6E8-8849-872F-3337886BBAFB}"/>
              </a:ext>
            </a:extLst>
          </p:cNvPr>
          <p:cNvSpPr txBox="1"/>
          <p:nvPr/>
        </p:nvSpPr>
        <p:spPr>
          <a:xfrm>
            <a:off x="3871912" y="1512229"/>
            <a:ext cx="4546437" cy="2119042"/>
          </a:xfrm>
          <a:prstGeom prst="rect">
            <a:avLst/>
          </a:prstGeom>
          <a:solidFill>
            <a:schemeClr val="bg2"/>
          </a:solidFill>
        </p:spPr>
        <p:txBody>
          <a:bodyPr wrap="none" rtlCol="0">
            <a:spAutoFit/>
          </a:bodyPr>
          <a:lstStyle/>
          <a:p>
            <a:pPr marL="285750" indent="-285750">
              <a:lnSpc>
                <a:spcPct val="150000"/>
              </a:lnSpc>
              <a:buFont typeface="Arial" panose="020B0604020202020204" pitchFamily="34" charset="0"/>
              <a:buChar char="•"/>
            </a:pPr>
            <a:r>
              <a:rPr lang="en-GB" sz="1800" dirty="0">
                <a:latin typeface="+mn-lt"/>
              </a:rPr>
              <a:t>Amount and types of data being produced</a:t>
            </a:r>
          </a:p>
          <a:p>
            <a:pPr marL="285750" indent="-285750">
              <a:lnSpc>
                <a:spcPct val="150000"/>
              </a:lnSpc>
              <a:buFont typeface="Arial" panose="020B0604020202020204" pitchFamily="34" charset="0"/>
              <a:buChar char="•"/>
            </a:pPr>
            <a:r>
              <a:rPr lang="en-GB" sz="1800" dirty="0">
                <a:latin typeface="+mn-lt"/>
              </a:rPr>
              <a:t>Practices of science</a:t>
            </a:r>
          </a:p>
          <a:p>
            <a:pPr marL="285750" indent="-285750">
              <a:lnSpc>
                <a:spcPct val="150000"/>
              </a:lnSpc>
              <a:buFont typeface="Arial" panose="020B0604020202020204" pitchFamily="34" charset="0"/>
              <a:buChar char="•"/>
            </a:pPr>
            <a:r>
              <a:rPr lang="en-GB" sz="1800" dirty="0">
                <a:latin typeface="+mn-lt"/>
              </a:rPr>
              <a:t>What constitutes “good practice”</a:t>
            </a:r>
          </a:p>
          <a:p>
            <a:pPr marL="285750" indent="-285750">
              <a:lnSpc>
                <a:spcPct val="150000"/>
              </a:lnSpc>
              <a:buFont typeface="Arial" panose="020B0604020202020204" pitchFamily="34" charset="0"/>
              <a:buChar char="•"/>
            </a:pPr>
            <a:r>
              <a:rPr lang="en-GB" sz="1800" dirty="0">
                <a:latin typeface="+mn-lt"/>
              </a:rPr>
              <a:t>How science “citizenship” is understood</a:t>
            </a:r>
          </a:p>
          <a:p>
            <a:pPr marL="285750" indent="-285750">
              <a:lnSpc>
                <a:spcPct val="150000"/>
              </a:lnSpc>
              <a:buFont typeface="Arial" panose="020B0604020202020204" pitchFamily="34" charset="0"/>
              <a:buChar char="•"/>
            </a:pPr>
            <a:endParaRPr lang="en-GB" sz="1800" dirty="0">
              <a:latin typeface="+mn-lt"/>
            </a:endParaRPr>
          </a:p>
        </p:txBody>
      </p:sp>
    </p:spTree>
    <p:extLst>
      <p:ext uri="{BB962C8B-B14F-4D97-AF65-F5344CB8AC3E}">
        <p14:creationId xmlns:p14="http://schemas.microsoft.com/office/powerpoint/2010/main" val="136978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298-62F3-1B46-8456-ABF939B02B2E}"/>
              </a:ext>
            </a:extLst>
          </p:cNvPr>
          <p:cNvSpPr>
            <a:spLocks noGrp="1"/>
          </p:cNvSpPr>
          <p:nvPr>
            <p:ph type="title"/>
          </p:nvPr>
        </p:nvSpPr>
        <p:spPr>
          <a:xfrm>
            <a:off x="528638" y="445025"/>
            <a:ext cx="8303662" cy="572700"/>
          </a:xfrm>
        </p:spPr>
        <p:txBody>
          <a:bodyPr>
            <a:normAutofit fontScale="90000"/>
          </a:bodyPr>
          <a:lstStyle/>
          <a:p>
            <a:r>
              <a:rPr lang="en-GB" dirty="0">
                <a:latin typeface="+mj-lt"/>
              </a:rPr>
              <a:t>The Limitless Possibilities of an Open World</a:t>
            </a:r>
          </a:p>
        </p:txBody>
      </p:sp>
      <p:pic>
        <p:nvPicPr>
          <p:cNvPr id="4" name="Picture 3">
            <a:extLst>
              <a:ext uri="{FF2B5EF4-FFF2-40B4-BE49-F238E27FC236}">
                <a16:creationId xmlns:a16="http://schemas.microsoft.com/office/drawing/2014/main" id="{188E793E-260D-5048-A630-2E0C085BE655}"/>
              </a:ext>
            </a:extLst>
          </p:cNvPr>
          <p:cNvPicPr>
            <a:picLocks noChangeAspect="1"/>
          </p:cNvPicPr>
          <p:nvPr/>
        </p:nvPicPr>
        <p:blipFill>
          <a:blip r:embed="rId3"/>
          <a:stretch>
            <a:fillRect/>
          </a:stretch>
        </p:blipFill>
        <p:spPr>
          <a:xfrm>
            <a:off x="2200577" y="1017725"/>
            <a:ext cx="4742847" cy="4008835"/>
          </a:xfrm>
          <a:prstGeom prst="rect">
            <a:avLst/>
          </a:prstGeom>
        </p:spPr>
      </p:pic>
    </p:spTree>
    <p:extLst>
      <p:ext uri="{BB962C8B-B14F-4D97-AF65-F5344CB8AC3E}">
        <p14:creationId xmlns:p14="http://schemas.microsoft.com/office/powerpoint/2010/main" val="1831341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FB35-C81E-7F45-9C8B-1CDA644593CD}"/>
              </a:ext>
            </a:extLst>
          </p:cNvPr>
          <p:cNvSpPr>
            <a:spLocks noGrp="1"/>
          </p:cNvSpPr>
          <p:nvPr>
            <p:ph type="title"/>
          </p:nvPr>
        </p:nvSpPr>
        <p:spPr>
          <a:xfrm>
            <a:off x="528638" y="445025"/>
            <a:ext cx="8303662" cy="572700"/>
          </a:xfrm>
        </p:spPr>
        <p:txBody>
          <a:bodyPr>
            <a:normAutofit fontScale="90000"/>
          </a:bodyPr>
          <a:lstStyle/>
          <a:p>
            <a:r>
              <a:rPr lang="en-GB" dirty="0">
                <a:latin typeface="+mj-lt"/>
              </a:rPr>
              <a:t>Translating Science Citizenship into a Digital Age</a:t>
            </a:r>
          </a:p>
        </p:txBody>
      </p:sp>
      <p:sp>
        <p:nvSpPr>
          <p:cNvPr id="3" name="Text Placeholder 2">
            <a:extLst>
              <a:ext uri="{FF2B5EF4-FFF2-40B4-BE49-F238E27FC236}">
                <a16:creationId xmlns:a16="http://schemas.microsoft.com/office/drawing/2014/main" id="{AA2A46F2-6D35-3940-B988-15581E7E6161}"/>
              </a:ext>
            </a:extLst>
          </p:cNvPr>
          <p:cNvSpPr>
            <a:spLocks noGrp="1"/>
          </p:cNvSpPr>
          <p:nvPr>
            <p:ph type="body" idx="1"/>
          </p:nvPr>
        </p:nvSpPr>
        <p:spPr>
          <a:xfrm>
            <a:off x="528638" y="1328738"/>
            <a:ext cx="8303662" cy="3680012"/>
          </a:xfrm>
        </p:spPr>
        <p:txBody>
          <a:bodyPr>
            <a:noAutofit/>
          </a:bodyPr>
          <a:lstStyle/>
          <a:p>
            <a:pPr marL="285750" indent="-285750">
              <a:lnSpc>
                <a:spcPct val="170000"/>
              </a:lnSpc>
              <a:buFont typeface="Arial" panose="020B0604020202020204" pitchFamily="34" charset="0"/>
              <a:buChar char="•"/>
            </a:pPr>
            <a:r>
              <a:rPr lang="en-GB" dirty="0">
                <a:solidFill>
                  <a:schemeClr val="tx1"/>
                </a:solidFill>
                <a:latin typeface="+mn-lt"/>
              </a:rPr>
              <a:t>Understandings of RCR in a digital age continue to evolve</a:t>
            </a:r>
          </a:p>
          <a:p>
            <a:pPr marL="285750" indent="-285750">
              <a:lnSpc>
                <a:spcPct val="170000"/>
              </a:lnSpc>
              <a:buFont typeface="Arial" panose="020B0604020202020204" pitchFamily="34" charset="0"/>
              <a:buChar char="•"/>
            </a:pPr>
            <a:r>
              <a:rPr lang="en-GB" dirty="0">
                <a:solidFill>
                  <a:schemeClr val="tx1"/>
                </a:solidFill>
                <a:latin typeface="+mn-lt"/>
              </a:rPr>
              <a:t>Extension of existing discussion, but also new areas for concern</a:t>
            </a:r>
          </a:p>
          <a:p>
            <a:pPr marL="742950" lvl="1" indent="-285750">
              <a:lnSpc>
                <a:spcPct val="170000"/>
              </a:lnSpc>
              <a:buFont typeface="Arial" panose="020B0604020202020204" pitchFamily="34" charset="0"/>
              <a:buChar char="•"/>
            </a:pPr>
            <a:r>
              <a:rPr lang="en-GB" sz="1600" dirty="0">
                <a:solidFill>
                  <a:schemeClr val="tx1"/>
                </a:solidFill>
                <a:latin typeface="+mn-lt"/>
              </a:rPr>
              <a:t>Opportunity to share vs loss of control</a:t>
            </a:r>
          </a:p>
          <a:p>
            <a:pPr marL="742950" lvl="1" indent="-285750">
              <a:lnSpc>
                <a:spcPct val="170000"/>
              </a:lnSpc>
              <a:buFont typeface="Arial" panose="020B0604020202020204" pitchFamily="34" charset="0"/>
              <a:buChar char="•"/>
            </a:pPr>
            <a:r>
              <a:rPr lang="en-GB" sz="1600" dirty="0">
                <a:solidFill>
                  <a:schemeClr val="tx1"/>
                </a:solidFill>
                <a:latin typeface="+mn-lt"/>
              </a:rPr>
              <a:t>Increase benefits of research for public vs possible harms </a:t>
            </a:r>
          </a:p>
          <a:p>
            <a:pPr marL="742950" lvl="1" indent="-285750">
              <a:lnSpc>
                <a:spcPct val="170000"/>
              </a:lnSpc>
              <a:buFont typeface="Arial" panose="020B0604020202020204" pitchFamily="34" charset="0"/>
              <a:buChar char="•"/>
            </a:pPr>
            <a:r>
              <a:rPr lang="en-GB" sz="1600" dirty="0">
                <a:solidFill>
                  <a:schemeClr val="tx1"/>
                </a:solidFill>
                <a:latin typeface="+mn-lt"/>
              </a:rPr>
              <a:t>(Un)Intended </a:t>
            </a:r>
            <a:r>
              <a:rPr lang="en-GB" sz="1600" dirty="0" err="1">
                <a:solidFill>
                  <a:schemeClr val="tx1"/>
                </a:solidFill>
                <a:latin typeface="+mn-lt"/>
              </a:rPr>
              <a:t>marginalizations</a:t>
            </a:r>
            <a:endParaRPr lang="en-GB" sz="1600" dirty="0">
              <a:solidFill>
                <a:schemeClr val="tx1"/>
              </a:solidFill>
              <a:latin typeface="+mn-lt"/>
            </a:endParaRPr>
          </a:p>
          <a:p>
            <a:pPr marL="742950" lvl="1" indent="-285750">
              <a:lnSpc>
                <a:spcPct val="170000"/>
              </a:lnSpc>
              <a:buFont typeface="Arial" panose="020B0604020202020204" pitchFamily="34" charset="0"/>
              <a:buChar char="•"/>
            </a:pPr>
            <a:r>
              <a:rPr lang="en-GB" sz="1600" dirty="0">
                <a:solidFill>
                  <a:schemeClr val="tx1"/>
                </a:solidFill>
                <a:latin typeface="+mn-lt"/>
              </a:rPr>
              <a:t>Data recombination, re-use </a:t>
            </a:r>
          </a:p>
          <a:p>
            <a:pPr marL="114300" indent="0">
              <a:lnSpc>
                <a:spcPct val="170000"/>
              </a:lnSpc>
              <a:buNone/>
            </a:pPr>
            <a:endParaRPr lang="en-GB" sz="1600" dirty="0">
              <a:solidFill>
                <a:schemeClr val="tx1"/>
              </a:solidFill>
              <a:latin typeface="+mn-lt"/>
            </a:endParaRPr>
          </a:p>
        </p:txBody>
      </p:sp>
    </p:spTree>
    <p:extLst>
      <p:ext uri="{BB962C8B-B14F-4D97-AF65-F5344CB8AC3E}">
        <p14:creationId xmlns:p14="http://schemas.microsoft.com/office/powerpoint/2010/main" val="1826010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4369-50EE-FF4A-BF34-AC803728CF8A}"/>
              </a:ext>
            </a:extLst>
          </p:cNvPr>
          <p:cNvSpPr>
            <a:spLocks noGrp="1"/>
          </p:cNvSpPr>
          <p:nvPr>
            <p:ph type="title"/>
          </p:nvPr>
        </p:nvSpPr>
        <p:spPr>
          <a:xfrm>
            <a:off x="542924" y="445025"/>
            <a:ext cx="8289375" cy="572700"/>
          </a:xfrm>
        </p:spPr>
        <p:txBody>
          <a:bodyPr>
            <a:normAutofit fontScale="90000"/>
          </a:bodyPr>
          <a:lstStyle/>
          <a:p>
            <a:r>
              <a:rPr lang="en-GB" dirty="0">
                <a:latin typeface="+mj-lt"/>
              </a:rPr>
              <a:t>A New Ethos for Scientific Research</a:t>
            </a:r>
          </a:p>
        </p:txBody>
      </p:sp>
      <p:sp>
        <p:nvSpPr>
          <p:cNvPr id="3" name="Text Placeholder 2">
            <a:extLst>
              <a:ext uri="{FF2B5EF4-FFF2-40B4-BE49-F238E27FC236}">
                <a16:creationId xmlns:a16="http://schemas.microsoft.com/office/drawing/2014/main" id="{946B2BCA-456F-604D-AFE7-A4695E34D833}"/>
              </a:ext>
            </a:extLst>
          </p:cNvPr>
          <p:cNvSpPr>
            <a:spLocks noGrp="1"/>
          </p:cNvSpPr>
          <p:nvPr>
            <p:ph type="body" idx="1"/>
          </p:nvPr>
        </p:nvSpPr>
        <p:spPr>
          <a:xfrm>
            <a:off x="542924" y="1152475"/>
            <a:ext cx="8289376" cy="3416400"/>
          </a:xfrm>
        </p:spPr>
        <p:txBody>
          <a:bodyPr/>
          <a:lstStyle/>
          <a:p>
            <a:pPr>
              <a:lnSpc>
                <a:spcPct val="150000"/>
              </a:lnSpc>
            </a:pPr>
            <a:r>
              <a:rPr lang="en-GB" dirty="0">
                <a:solidFill>
                  <a:schemeClr val="tx1"/>
                </a:solidFill>
                <a:latin typeface="+mn-lt"/>
              </a:rPr>
              <a:t>How can the evolving power of digital technologies be harnessed to uphold the principles of scientific citizenship?</a:t>
            </a:r>
          </a:p>
          <a:p>
            <a:pPr>
              <a:lnSpc>
                <a:spcPct val="150000"/>
              </a:lnSpc>
            </a:pPr>
            <a:r>
              <a:rPr lang="en-GB" dirty="0">
                <a:solidFill>
                  <a:schemeClr val="tx1"/>
                </a:solidFill>
                <a:latin typeface="+mn-lt"/>
              </a:rPr>
              <a:t>How  can practices and structures of scientific research be adapted to ensure that research benefits the most number of people?</a:t>
            </a:r>
          </a:p>
          <a:p>
            <a:pPr>
              <a:lnSpc>
                <a:spcPct val="150000"/>
              </a:lnSpc>
            </a:pPr>
            <a:r>
              <a:rPr lang="en-GB" dirty="0">
                <a:solidFill>
                  <a:schemeClr val="tx1"/>
                </a:solidFill>
                <a:latin typeface="+mn-lt"/>
              </a:rPr>
              <a:t>How can the culture of science be adapted to support this evolution?</a:t>
            </a:r>
          </a:p>
          <a:p>
            <a:pPr>
              <a:lnSpc>
                <a:spcPct val="150000"/>
              </a:lnSpc>
            </a:pPr>
            <a:r>
              <a:rPr lang="en-GB" dirty="0">
                <a:solidFill>
                  <a:schemeClr val="tx1"/>
                </a:solidFill>
                <a:latin typeface="+mn-lt"/>
              </a:rPr>
              <a:t>What is the role of the individual scientist in this revolution?</a:t>
            </a:r>
          </a:p>
        </p:txBody>
      </p:sp>
    </p:spTree>
    <p:extLst>
      <p:ext uri="{BB962C8B-B14F-4D97-AF65-F5344CB8AC3E}">
        <p14:creationId xmlns:p14="http://schemas.microsoft.com/office/powerpoint/2010/main" val="823385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C5F10A-FD86-D24F-850A-EDBD9BBCCBE7}"/>
              </a:ext>
            </a:extLst>
          </p:cNvPr>
          <p:cNvPicPr>
            <a:picLocks noChangeAspect="1"/>
          </p:cNvPicPr>
          <p:nvPr/>
        </p:nvPicPr>
        <p:blipFill>
          <a:blip r:embed="rId3"/>
          <a:stretch>
            <a:fillRect/>
          </a:stretch>
        </p:blipFill>
        <p:spPr>
          <a:xfrm>
            <a:off x="2493818" y="0"/>
            <a:ext cx="4156364" cy="5143500"/>
          </a:xfrm>
          <a:prstGeom prst="rect">
            <a:avLst/>
          </a:prstGeom>
        </p:spPr>
      </p:pic>
      <p:cxnSp>
        <p:nvCxnSpPr>
          <p:cNvPr id="6" name="Straight Arrow Connector 5">
            <a:extLst>
              <a:ext uri="{FF2B5EF4-FFF2-40B4-BE49-F238E27FC236}">
                <a16:creationId xmlns:a16="http://schemas.microsoft.com/office/drawing/2014/main" id="{8E5785BE-25D4-F54C-9D0A-43B67F25EFE0}"/>
              </a:ext>
            </a:extLst>
          </p:cNvPr>
          <p:cNvCxnSpPr/>
          <p:nvPr/>
        </p:nvCxnSpPr>
        <p:spPr>
          <a:xfrm flipH="1" flipV="1">
            <a:off x="5943600" y="4400550"/>
            <a:ext cx="914400" cy="342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2E12C28-1317-3B46-8EA1-E61613B2ACB0}"/>
              </a:ext>
            </a:extLst>
          </p:cNvPr>
          <p:cNvCxnSpPr>
            <a:cxnSpLocks/>
          </p:cNvCxnSpPr>
          <p:nvPr/>
        </p:nvCxnSpPr>
        <p:spPr>
          <a:xfrm flipH="1">
            <a:off x="5943600" y="2586037"/>
            <a:ext cx="9144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74A0299-8170-8348-BA12-8894CB109233}"/>
              </a:ext>
            </a:extLst>
          </p:cNvPr>
          <p:cNvCxnSpPr>
            <a:cxnSpLocks/>
          </p:cNvCxnSpPr>
          <p:nvPr/>
        </p:nvCxnSpPr>
        <p:spPr>
          <a:xfrm flipH="1">
            <a:off x="5181600" y="771525"/>
            <a:ext cx="1676400" cy="1452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82B9EB0-4F09-5C41-B18A-397D7FF558CB}"/>
              </a:ext>
            </a:extLst>
          </p:cNvPr>
          <p:cNvSpPr txBox="1"/>
          <p:nvPr/>
        </p:nvSpPr>
        <p:spPr>
          <a:xfrm>
            <a:off x="642938" y="4835723"/>
            <a:ext cx="1850880" cy="307777"/>
          </a:xfrm>
          <a:prstGeom prst="rect">
            <a:avLst/>
          </a:prstGeom>
          <a:noFill/>
        </p:spPr>
        <p:txBody>
          <a:bodyPr wrap="square" rtlCol="0">
            <a:spAutoFit/>
          </a:bodyPr>
          <a:lstStyle/>
          <a:p>
            <a:r>
              <a:rPr lang="en-GB" dirty="0"/>
              <a:t>http://</a:t>
            </a:r>
            <a:r>
              <a:rPr lang="en-GB" dirty="0" err="1"/>
              <a:t>skewsme.com</a:t>
            </a:r>
            <a:r>
              <a:rPr lang="en-GB" dirty="0"/>
              <a:t>/</a:t>
            </a:r>
          </a:p>
        </p:txBody>
      </p:sp>
    </p:spTree>
    <p:extLst>
      <p:ext uri="{BB962C8B-B14F-4D97-AF65-F5344CB8AC3E}">
        <p14:creationId xmlns:p14="http://schemas.microsoft.com/office/powerpoint/2010/main" val="113881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91B73D-595A-874A-B5F9-6EDEB23DA3EE}"/>
              </a:ext>
            </a:extLst>
          </p:cNvPr>
          <p:cNvSpPr/>
          <p:nvPr/>
        </p:nvSpPr>
        <p:spPr>
          <a:xfrm>
            <a:off x="528636" y="0"/>
            <a:ext cx="8586788" cy="51435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0988F5C4-8C0A-6747-8114-42723B0921F1}"/>
              </a:ext>
            </a:extLst>
          </p:cNvPr>
          <p:cNvSpPr>
            <a:spLocks noGrp="1"/>
          </p:cNvSpPr>
          <p:nvPr>
            <p:ph type="title"/>
          </p:nvPr>
        </p:nvSpPr>
        <p:spPr>
          <a:xfrm>
            <a:off x="558800" y="445024"/>
            <a:ext cx="8273500" cy="1155175"/>
          </a:xfrm>
        </p:spPr>
        <p:txBody>
          <a:bodyPr>
            <a:normAutofit/>
          </a:bodyPr>
          <a:lstStyle/>
          <a:p>
            <a:r>
              <a:rPr lang="en-GB" dirty="0">
                <a:latin typeface="+mj-lt"/>
              </a:rPr>
              <a:t>Responsible Conduct of Research in a Digital Age?</a:t>
            </a:r>
          </a:p>
        </p:txBody>
      </p:sp>
      <p:sp>
        <p:nvSpPr>
          <p:cNvPr id="3" name="Text Placeholder 2">
            <a:extLst>
              <a:ext uri="{FF2B5EF4-FFF2-40B4-BE49-F238E27FC236}">
                <a16:creationId xmlns:a16="http://schemas.microsoft.com/office/drawing/2014/main" id="{30FAAB40-2454-3747-99E3-CC7B20D8791F}"/>
              </a:ext>
            </a:extLst>
          </p:cNvPr>
          <p:cNvSpPr>
            <a:spLocks noGrp="1"/>
          </p:cNvSpPr>
          <p:nvPr>
            <p:ph type="body" idx="1"/>
          </p:nvPr>
        </p:nvSpPr>
        <p:spPr>
          <a:xfrm>
            <a:off x="558800" y="1785937"/>
            <a:ext cx="8273500" cy="2782937"/>
          </a:xfrm>
        </p:spPr>
        <p:txBody>
          <a:bodyPr/>
          <a:lstStyle/>
          <a:p>
            <a:pPr>
              <a:lnSpc>
                <a:spcPct val="150000"/>
              </a:lnSpc>
            </a:pPr>
            <a:r>
              <a:rPr lang="en-GB" dirty="0">
                <a:solidFill>
                  <a:schemeClr val="tx1"/>
                </a:solidFill>
                <a:latin typeface="+mn-lt"/>
              </a:rPr>
              <a:t>What are some of the challenges of conducting responsible research in an increasingly digital environment?</a:t>
            </a:r>
          </a:p>
          <a:p>
            <a:pPr>
              <a:lnSpc>
                <a:spcPct val="150000"/>
              </a:lnSpc>
            </a:pPr>
            <a:r>
              <a:rPr lang="en-GB" dirty="0">
                <a:solidFill>
                  <a:schemeClr val="tx1"/>
                </a:solidFill>
                <a:latin typeface="+mn-lt"/>
              </a:rPr>
              <a:t>As groups take 10 - 15 minutes to identify some key challenges.  Write these down on post-its.</a:t>
            </a:r>
          </a:p>
        </p:txBody>
      </p:sp>
    </p:spTree>
    <p:extLst>
      <p:ext uri="{BB962C8B-B14F-4D97-AF65-F5344CB8AC3E}">
        <p14:creationId xmlns:p14="http://schemas.microsoft.com/office/powerpoint/2010/main" val="2537328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548374" y="445025"/>
            <a:ext cx="8283926"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000" b="0" i="0" u="none" strike="noStrike" cap="none" dirty="0">
                <a:solidFill>
                  <a:schemeClr val="tx1"/>
                </a:solidFill>
                <a:latin typeface="+mj-lt"/>
                <a:ea typeface="Oswald"/>
                <a:cs typeface="Oswald"/>
                <a:sym typeface="Oswald"/>
              </a:rPr>
              <a:t>The Open Science Movement</a:t>
            </a:r>
            <a:endParaRPr sz="3000" b="0" i="0" u="none" strike="noStrike" cap="none" dirty="0">
              <a:solidFill>
                <a:schemeClr val="tx1"/>
              </a:solidFill>
              <a:latin typeface="+mj-lt"/>
              <a:ea typeface="Oswald"/>
              <a:cs typeface="Oswald"/>
              <a:sym typeface="Oswald"/>
            </a:endParaRPr>
          </a:p>
        </p:txBody>
      </p:sp>
      <p:pic>
        <p:nvPicPr>
          <p:cNvPr id="91" name="Google Shape;91;p18" descr="https://upload.wikimedia.org/wikipedia/commons/9/9c/Open_Science_-_Prinzipien.png"/>
          <p:cNvPicPr preferRelativeResize="0"/>
          <p:nvPr/>
        </p:nvPicPr>
        <p:blipFill rotWithShape="1">
          <a:blip r:embed="rId3">
            <a:alphaModFix/>
          </a:blip>
          <a:srcRect/>
          <a:stretch/>
        </p:blipFill>
        <p:spPr>
          <a:xfrm>
            <a:off x="548374" y="1394835"/>
            <a:ext cx="7381331" cy="3429001"/>
          </a:xfrm>
          <a:prstGeom prst="rect">
            <a:avLst/>
          </a:prstGeom>
          <a:noFill/>
          <a:ln>
            <a:noFill/>
          </a:ln>
        </p:spPr>
      </p:pic>
      <p:sp>
        <p:nvSpPr>
          <p:cNvPr id="2" name="TextBox 1">
            <a:extLst>
              <a:ext uri="{FF2B5EF4-FFF2-40B4-BE49-F238E27FC236}">
                <a16:creationId xmlns:a16="http://schemas.microsoft.com/office/drawing/2014/main" id="{2ED4B552-0827-154E-B4A0-6CE00E34CF40}"/>
              </a:ext>
            </a:extLst>
          </p:cNvPr>
          <p:cNvSpPr txBox="1"/>
          <p:nvPr/>
        </p:nvSpPr>
        <p:spPr>
          <a:xfrm>
            <a:off x="899160" y="3109335"/>
            <a:ext cx="1526380" cy="646331"/>
          </a:xfrm>
          <a:prstGeom prst="rect">
            <a:avLst/>
          </a:prstGeom>
          <a:noFill/>
        </p:spPr>
        <p:txBody>
          <a:bodyPr wrap="none" rtlCol="0">
            <a:spAutoFit/>
          </a:bodyPr>
          <a:lstStyle/>
          <a:p>
            <a:r>
              <a:rPr lang="en-GB" sz="3600" b="1" dirty="0">
                <a:solidFill>
                  <a:srgbClr val="FF0000"/>
                </a:solidFill>
                <a:latin typeface="+mn-lt"/>
              </a:rPr>
              <a:t>Justice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65F59-DDA6-3447-869B-CC88B6718584}"/>
              </a:ext>
            </a:extLst>
          </p:cNvPr>
          <p:cNvSpPr>
            <a:spLocks noGrp="1"/>
          </p:cNvSpPr>
          <p:nvPr>
            <p:ph type="title"/>
          </p:nvPr>
        </p:nvSpPr>
        <p:spPr>
          <a:xfrm>
            <a:off x="528639" y="414338"/>
            <a:ext cx="8729662" cy="1114425"/>
          </a:xfrm>
        </p:spPr>
        <p:txBody>
          <a:bodyPr/>
          <a:lstStyle/>
          <a:p>
            <a:r>
              <a:rPr lang="en-GB" dirty="0"/>
              <a:t>Why Start With A Discussion on Responsibility??</a:t>
            </a:r>
          </a:p>
        </p:txBody>
      </p:sp>
      <p:pic>
        <p:nvPicPr>
          <p:cNvPr id="4" name="Picture 2" descr="http://www.sidoman.com/wp-content/uploads/2013/11/Got-ethics.jpg">
            <a:extLst>
              <a:ext uri="{FF2B5EF4-FFF2-40B4-BE49-F238E27FC236}">
                <a16:creationId xmlns:a16="http://schemas.microsoft.com/office/drawing/2014/main" id="{D7F4A3CF-C994-6B42-8FE5-086B88147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202" y="971550"/>
            <a:ext cx="6110535" cy="40664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BF5DC7-9928-7445-9E14-15BA4C0AEA84}"/>
              </a:ext>
            </a:extLst>
          </p:cNvPr>
          <p:cNvSpPr txBox="1"/>
          <p:nvPr/>
        </p:nvSpPr>
        <p:spPr>
          <a:xfrm>
            <a:off x="528638" y="1067411"/>
            <a:ext cx="8086725" cy="2031325"/>
          </a:xfrm>
          <a:prstGeom prst="rect">
            <a:avLst/>
          </a:prstGeom>
          <a:solidFill>
            <a:schemeClr val="accent2">
              <a:lumMod val="20000"/>
              <a:lumOff val="80000"/>
            </a:schemeClr>
          </a:solidFill>
        </p:spPr>
        <p:txBody>
          <a:bodyPr wrap="square" rtlCol="0">
            <a:spAutoFit/>
          </a:bodyPr>
          <a:lstStyle/>
          <a:p>
            <a:r>
              <a:rPr lang="en-GB" sz="1800" dirty="0">
                <a:latin typeface="+mn-lt"/>
              </a:rPr>
              <a:t>Plan for the morning:</a:t>
            </a:r>
          </a:p>
          <a:p>
            <a:endParaRPr lang="en-GB" sz="1800" dirty="0">
              <a:latin typeface="+mn-lt"/>
            </a:endParaRPr>
          </a:p>
          <a:p>
            <a:pPr marL="342900" indent="-342900">
              <a:buAutoNum type="arabicPeriod"/>
            </a:pPr>
            <a:r>
              <a:rPr lang="en-GB" sz="1800" dirty="0">
                <a:latin typeface="+mn-lt"/>
              </a:rPr>
              <a:t>Responsible conduct of research </a:t>
            </a:r>
          </a:p>
          <a:p>
            <a:pPr marL="342900" indent="-342900">
              <a:buAutoNum type="arabicPeriod"/>
            </a:pPr>
            <a:r>
              <a:rPr lang="en-GB" sz="1800" dirty="0">
                <a:latin typeface="+mn-lt"/>
              </a:rPr>
              <a:t>Open science</a:t>
            </a:r>
          </a:p>
          <a:p>
            <a:pPr marL="342900" indent="-342900">
              <a:buAutoNum type="arabicPeriod"/>
            </a:pPr>
            <a:r>
              <a:rPr lang="en-GB" sz="1800" dirty="0">
                <a:latin typeface="+mn-lt"/>
              </a:rPr>
              <a:t>Being a responsible, open science citizen</a:t>
            </a:r>
          </a:p>
          <a:p>
            <a:pPr marL="342900" indent="-342900">
              <a:buAutoNum type="arabicPeriod"/>
            </a:pPr>
            <a:endParaRPr lang="en-GB" sz="1800" dirty="0">
              <a:latin typeface="+mn-lt"/>
            </a:endParaRPr>
          </a:p>
          <a:p>
            <a:r>
              <a:rPr lang="en-GB" sz="1800" i="1" dirty="0">
                <a:latin typeface="+mn-lt"/>
              </a:rPr>
              <a:t>Not just about learning data science … learning responsible data practices </a:t>
            </a:r>
          </a:p>
        </p:txBody>
      </p:sp>
      <p:pic>
        <p:nvPicPr>
          <p:cNvPr id="7" name="Picture 6">
            <a:extLst>
              <a:ext uri="{FF2B5EF4-FFF2-40B4-BE49-F238E27FC236}">
                <a16:creationId xmlns:a16="http://schemas.microsoft.com/office/drawing/2014/main" id="{103749F0-0D34-1E4C-90AE-99C5EF367533}"/>
              </a:ext>
            </a:extLst>
          </p:cNvPr>
          <p:cNvPicPr>
            <a:picLocks noChangeAspect="1"/>
          </p:cNvPicPr>
          <p:nvPr/>
        </p:nvPicPr>
        <p:blipFill>
          <a:blip r:embed="rId4"/>
          <a:stretch>
            <a:fillRect/>
          </a:stretch>
        </p:blipFill>
        <p:spPr>
          <a:xfrm>
            <a:off x="1602340" y="374166"/>
            <a:ext cx="6083300" cy="4356100"/>
          </a:xfrm>
          <a:prstGeom prst="rect">
            <a:avLst/>
          </a:prstGeom>
        </p:spPr>
      </p:pic>
      <p:sp>
        <p:nvSpPr>
          <p:cNvPr id="8" name="TextBox 7">
            <a:extLst>
              <a:ext uri="{FF2B5EF4-FFF2-40B4-BE49-F238E27FC236}">
                <a16:creationId xmlns:a16="http://schemas.microsoft.com/office/drawing/2014/main" id="{E00CD228-B0EB-1243-9D8F-D65B6367BDFF}"/>
              </a:ext>
            </a:extLst>
          </p:cNvPr>
          <p:cNvSpPr txBox="1"/>
          <p:nvPr/>
        </p:nvSpPr>
        <p:spPr>
          <a:xfrm>
            <a:off x="5849881" y="4730266"/>
            <a:ext cx="1835759" cy="307777"/>
          </a:xfrm>
          <a:prstGeom prst="rect">
            <a:avLst/>
          </a:prstGeom>
          <a:solidFill>
            <a:schemeClr val="accent2">
              <a:lumMod val="20000"/>
              <a:lumOff val="80000"/>
            </a:schemeClr>
          </a:solidFill>
        </p:spPr>
        <p:txBody>
          <a:bodyPr wrap="none" rtlCol="0">
            <a:spAutoFit/>
          </a:bodyPr>
          <a:lstStyle/>
          <a:p>
            <a:r>
              <a:rPr lang="en-GB" dirty="0"/>
              <a:t>http://</a:t>
            </a:r>
            <a:r>
              <a:rPr lang="en-GB" dirty="0" err="1"/>
              <a:t>dozebuzz.com</a:t>
            </a:r>
            <a:endParaRPr lang="en-GB" dirty="0"/>
          </a:p>
        </p:txBody>
      </p:sp>
    </p:spTree>
    <p:extLst>
      <p:ext uri="{BB962C8B-B14F-4D97-AF65-F5344CB8AC3E}">
        <p14:creationId xmlns:p14="http://schemas.microsoft.com/office/powerpoint/2010/main" val="22339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49" y="514350"/>
            <a:ext cx="7715251" cy="1114425"/>
          </a:xfrm>
        </p:spPr>
        <p:txBody>
          <a:bodyPr/>
          <a:lstStyle/>
          <a:p>
            <a:r>
              <a:rPr lang="en-GB" b="1" dirty="0"/>
              <a:t>Open Science</a:t>
            </a:r>
          </a:p>
        </p:txBody>
      </p:sp>
      <p:sp>
        <p:nvSpPr>
          <p:cNvPr id="3" name="Content Placeholder 2"/>
          <p:cNvSpPr>
            <a:spLocks noGrp="1"/>
          </p:cNvSpPr>
          <p:nvPr>
            <p:ph idx="1"/>
          </p:nvPr>
        </p:nvSpPr>
        <p:spPr>
          <a:xfrm>
            <a:off x="514349" y="1057275"/>
            <a:ext cx="8372476" cy="3782727"/>
          </a:xfrm>
        </p:spPr>
        <p:txBody>
          <a:bodyPr>
            <a:noAutofit/>
          </a:bodyPr>
          <a:lstStyle/>
          <a:p>
            <a:pPr algn="just">
              <a:lnSpc>
                <a:spcPct val="150000"/>
              </a:lnSpc>
              <a:buFont typeface="Arial" panose="020B0604020202020204" pitchFamily="34" charset="0"/>
              <a:buChar char="•"/>
            </a:pPr>
            <a:r>
              <a:rPr lang="en-US" sz="1800" dirty="0"/>
              <a:t>The products of scientific research should be freely available to everyone to use and republish as  they wish, without restrictions from copyright, patents or other mechanisms of control</a:t>
            </a:r>
          </a:p>
          <a:p>
            <a:pPr algn="just">
              <a:lnSpc>
                <a:spcPct val="150000"/>
              </a:lnSpc>
              <a:buFont typeface="Arial" panose="020B0604020202020204" pitchFamily="34" charset="0"/>
              <a:buChar char="•"/>
            </a:pPr>
            <a:r>
              <a:rPr lang="en-US" sz="1800" dirty="0"/>
              <a:t>Open Science includes activities that:</a:t>
            </a:r>
          </a:p>
          <a:p>
            <a:pPr marL="628650" lvl="1" indent="-285750" algn="just">
              <a:lnSpc>
                <a:spcPct val="150000"/>
              </a:lnSpc>
              <a:buFont typeface="Arial" panose="020B0604020202020204" pitchFamily="34" charset="0"/>
              <a:buChar char="•"/>
            </a:pPr>
            <a:r>
              <a:rPr lang="en-US" sz="1800" dirty="0"/>
              <a:t>facilitate resource sharing</a:t>
            </a:r>
          </a:p>
          <a:p>
            <a:pPr marL="628650" lvl="1" indent="-285750" algn="just">
              <a:lnSpc>
                <a:spcPct val="150000"/>
              </a:lnSpc>
              <a:buFont typeface="Arial" panose="020B0604020202020204" pitchFamily="34" charset="0"/>
              <a:buChar char="•"/>
            </a:pPr>
            <a:r>
              <a:rPr lang="en-US" sz="1800" dirty="0"/>
              <a:t>improve awareness of sharing</a:t>
            </a:r>
          </a:p>
          <a:p>
            <a:pPr marL="628650" lvl="1" indent="-285750" algn="just">
              <a:lnSpc>
                <a:spcPct val="150000"/>
              </a:lnSpc>
              <a:buFont typeface="Arial" panose="020B0604020202020204" pitchFamily="34" charset="0"/>
              <a:buChar char="•"/>
            </a:pPr>
            <a:r>
              <a:rPr lang="en-US" sz="1800" dirty="0"/>
              <a:t>create linkages between resources</a:t>
            </a:r>
          </a:p>
          <a:p>
            <a:pPr marL="628650" lvl="1" indent="-285750" algn="just">
              <a:lnSpc>
                <a:spcPct val="150000"/>
              </a:lnSpc>
              <a:buFont typeface="Arial" panose="020B0604020202020204" pitchFamily="34" charset="0"/>
              <a:buChar char="•"/>
            </a:pPr>
            <a:r>
              <a:rPr lang="en-US" sz="1800" dirty="0"/>
              <a:t>advocate for removal of financial barriers</a:t>
            </a:r>
            <a:endParaRPr lang="en-US" sz="1800" i="1" dirty="0"/>
          </a:p>
          <a:p>
            <a:pPr algn="just">
              <a:lnSpc>
                <a:spcPct val="150000"/>
              </a:lnSpc>
              <a:buFont typeface="Arial" panose="020B0604020202020204" pitchFamily="34" charset="0"/>
              <a:buChar char="•"/>
            </a:pPr>
            <a:endParaRPr lang="en-US" sz="1800" b="0" dirty="0"/>
          </a:p>
          <a:p>
            <a:pPr>
              <a:lnSpc>
                <a:spcPct val="150000"/>
              </a:lnSpc>
              <a:buFont typeface="Arial" panose="020B0604020202020204" pitchFamily="34" charset="0"/>
              <a:buChar char="•"/>
            </a:pPr>
            <a:endParaRPr lang="en-US" sz="1800" b="0" dirty="0"/>
          </a:p>
          <a:p>
            <a:pPr>
              <a:lnSpc>
                <a:spcPct val="150000"/>
              </a:lnSpc>
              <a:buFont typeface="Arial" panose="020B0604020202020204" pitchFamily="34" charset="0"/>
              <a:buChar char="•"/>
            </a:pPr>
            <a:endParaRPr lang="en-GB" sz="1800" b="0" dirty="0"/>
          </a:p>
        </p:txBody>
      </p:sp>
      <p:pic>
        <p:nvPicPr>
          <p:cNvPr id="4" name="Picture 3">
            <a:extLst>
              <a:ext uri="{FF2B5EF4-FFF2-40B4-BE49-F238E27FC236}">
                <a16:creationId xmlns:a16="http://schemas.microsoft.com/office/drawing/2014/main" id="{2D87C124-48F0-1B4B-9ADA-7967E17E46C8}"/>
              </a:ext>
            </a:extLst>
          </p:cNvPr>
          <p:cNvPicPr>
            <a:picLocks noChangeAspect="1"/>
          </p:cNvPicPr>
          <p:nvPr/>
        </p:nvPicPr>
        <p:blipFill>
          <a:blip r:embed="rId3"/>
          <a:stretch>
            <a:fillRect/>
          </a:stretch>
        </p:blipFill>
        <p:spPr>
          <a:xfrm>
            <a:off x="5686425" y="1985963"/>
            <a:ext cx="3000375" cy="3000375"/>
          </a:xfrm>
          <a:prstGeom prst="rect">
            <a:avLst/>
          </a:prstGeom>
        </p:spPr>
      </p:pic>
    </p:spTree>
    <p:extLst>
      <p:ext uri="{BB962C8B-B14F-4D97-AF65-F5344CB8AC3E}">
        <p14:creationId xmlns:p14="http://schemas.microsoft.com/office/powerpoint/2010/main" val="3858122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A2943-2F40-394E-B892-988053054DF8}"/>
              </a:ext>
            </a:extLst>
          </p:cNvPr>
          <p:cNvSpPr>
            <a:spLocks noGrp="1"/>
          </p:cNvSpPr>
          <p:nvPr>
            <p:ph type="title"/>
          </p:nvPr>
        </p:nvSpPr>
        <p:spPr>
          <a:xfrm>
            <a:off x="542925" y="514350"/>
            <a:ext cx="7686675" cy="1114425"/>
          </a:xfrm>
        </p:spPr>
        <p:txBody>
          <a:bodyPr/>
          <a:lstStyle/>
          <a:p>
            <a:r>
              <a:rPr lang="en-GB" dirty="0"/>
              <a:t>Ethics of Openness</a:t>
            </a:r>
          </a:p>
        </p:txBody>
      </p:sp>
      <p:sp>
        <p:nvSpPr>
          <p:cNvPr id="3" name="Content Placeholder 2">
            <a:extLst>
              <a:ext uri="{FF2B5EF4-FFF2-40B4-BE49-F238E27FC236}">
                <a16:creationId xmlns:a16="http://schemas.microsoft.com/office/drawing/2014/main" id="{B58E3677-6E7D-D64D-848F-B65F377B2CFD}"/>
              </a:ext>
            </a:extLst>
          </p:cNvPr>
          <p:cNvSpPr>
            <a:spLocks noGrp="1"/>
          </p:cNvSpPr>
          <p:nvPr>
            <p:ph idx="1"/>
          </p:nvPr>
        </p:nvSpPr>
        <p:spPr>
          <a:xfrm>
            <a:off x="542925" y="1343025"/>
            <a:ext cx="7686675" cy="3800475"/>
          </a:xfrm>
        </p:spPr>
        <p:txBody>
          <a:bodyPr>
            <a:normAutofit/>
          </a:bodyPr>
          <a:lstStyle/>
          <a:p>
            <a:pPr marL="0" indent="0">
              <a:lnSpc>
                <a:spcPct val="170000"/>
              </a:lnSpc>
              <a:buNone/>
            </a:pPr>
            <a:r>
              <a:rPr lang="en-GB" sz="1600" dirty="0">
                <a:solidFill>
                  <a:schemeClr val="tx1"/>
                </a:solidFill>
              </a:rPr>
              <a:t>Openness as …</a:t>
            </a:r>
          </a:p>
          <a:p>
            <a:pPr>
              <a:lnSpc>
                <a:spcPct val="170000"/>
              </a:lnSpc>
              <a:buFont typeface="Arial" panose="020B0604020202020204" pitchFamily="34" charset="0"/>
              <a:buChar char="•"/>
            </a:pPr>
            <a:r>
              <a:rPr lang="en-GB" sz="1600" dirty="0">
                <a:solidFill>
                  <a:schemeClr val="tx1"/>
                </a:solidFill>
              </a:rPr>
              <a:t>The just distribution of resources (public funds and research products)</a:t>
            </a:r>
          </a:p>
          <a:p>
            <a:pPr>
              <a:lnSpc>
                <a:spcPct val="170000"/>
              </a:lnSpc>
              <a:buFont typeface="Arial" panose="020B0604020202020204" pitchFamily="34" charset="0"/>
              <a:buChar char="•"/>
            </a:pPr>
            <a:r>
              <a:rPr lang="en-GB" sz="1600" dirty="0">
                <a:solidFill>
                  <a:schemeClr val="tx1"/>
                </a:solidFill>
              </a:rPr>
              <a:t>A way of maximizing the benefits of research</a:t>
            </a:r>
          </a:p>
          <a:p>
            <a:pPr>
              <a:lnSpc>
                <a:spcPct val="170000"/>
              </a:lnSpc>
              <a:buFont typeface="Arial" panose="020B0604020202020204" pitchFamily="34" charset="0"/>
              <a:buChar char="•"/>
            </a:pPr>
            <a:r>
              <a:rPr lang="en-GB" sz="1600" dirty="0">
                <a:solidFill>
                  <a:schemeClr val="tx1"/>
                </a:solidFill>
              </a:rPr>
              <a:t>A safeguard against possible harms arising from research </a:t>
            </a:r>
          </a:p>
          <a:p>
            <a:pPr>
              <a:lnSpc>
                <a:spcPct val="170000"/>
              </a:lnSpc>
              <a:buFont typeface="Arial" panose="020B0604020202020204" pitchFamily="34" charset="0"/>
              <a:buChar char="•"/>
            </a:pPr>
            <a:r>
              <a:rPr lang="en-GB" sz="1600" dirty="0">
                <a:solidFill>
                  <a:schemeClr val="tx1"/>
                </a:solidFill>
              </a:rPr>
              <a:t>As a means of improving accountability and transparency</a:t>
            </a:r>
          </a:p>
          <a:p>
            <a:pPr>
              <a:lnSpc>
                <a:spcPct val="170000"/>
              </a:lnSpc>
              <a:buFont typeface="Arial" panose="020B0604020202020204" pitchFamily="34" charset="0"/>
              <a:buChar char="•"/>
            </a:pPr>
            <a:r>
              <a:rPr lang="en-GB" sz="1600" dirty="0">
                <a:solidFill>
                  <a:schemeClr val="tx1"/>
                </a:solidFill>
              </a:rPr>
              <a:t>An enactment of collegiality </a:t>
            </a:r>
          </a:p>
          <a:p>
            <a:pPr>
              <a:lnSpc>
                <a:spcPct val="170000"/>
              </a:lnSpc>
              <a:buFont typeface="Arial" panose="020B0604020202020204" pitchFamily="34" charset="0"/>
              <a:buChar char="•"/>
            </a:pPr>
            <a:r>
              <a:rPr lang="en-GB" sz="1600" dirty="0">
                <a:solidFill>
                  <a:schemeClr val="tx1"/>
                </a:solidFill>
              </a:rPr>
              <a:t>The obvious extension of the norms of science (CUDOS)</a:t>
            </a:r>
          </a:p>
          <a:p>
            <a:endParaRPr lang="en-GB" dirty="0"/>
          </a:p>
        </p:txBody>
      </p:sp>
    </p:spTree>
    <p:extLst>
      <p:ext uri="{BB962C8B-B14F-4D97-AF65-F5344CB8AC3E}">
        <p14:creationId xmlns:p14="http://schemas.microsoft.com/office/powerpoint/2010/main" val="2932874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4312B-DB75-3649-9B1C-736B54B3416E}"/>
              </a:ext>
            </a:extLst>
          </p:cNvPr>
          <p:cNvSpPr>
            <a:spLocks noGrp="1"/>
          </p:cNvSpPr>
          <p:nvPr>
            <p:ph type="title"/>
          </p:nvPr>
        </p:nvSpPr>
        <p:spPr>
          <a:xfrm>
            <a:off x="533400" y="514350"/>
            <a:ext cx="7696200" cy="1114425"/>
          </a:xfrm>
        </p:spPr>
        <p:txBody>
          <a:bodyPr/>
          <a:lstStyle/>
          <a:p>
            <a:r>
              <a:rPr lang="en-GB" dirty="0"/>
              <a:t>A Range of Different Activities</a:t>
            </a:r>
          </a:p>
        </p:txBody>
      </p:sp>
      <p:sp>
        <p:nvSpPr>
          <p:cNvPr id="3" name="Content Placeholder 2">
            <a:extLst>
              <a:ext uri="{FF2B5EF4-FFF2-40B4-BE49-F238E27FC236}">
                <a16:creationId xmlns:a16="http://schemas.microsoft.com/office/drawing/2014/main" id="{60E5FADD-6A2C-CE49-B174-DE180B968A9D}"/>
              </a:ext>
            </a:extLst>
          </p:cNvPr>
          <p:cNvSpPr>
            <a:spLocks noGrp="1"/>
          </p:cNvSpPr>
          <p:nvPr>
            <p:ph idx="1"/>
          </p:nvPr>
        </p:nvSpPr>
        <p:spPr>
          <a:xfrm>
            <a:off x="647700" y="1628774"/>
            <a:ext cx="8298180" cy="3065145"/>
          </a:xfrm>
        </p:spPr>
        <p:txBody>
          <a:bodyPr>
            <a:normAutofit/>
          </a:bodyPr>
          <a:lstStyle/>
          <a:p>
            <a:r>
              <a:rPr lang="en-GB" sz="1800" dirty="0"/>
              <a:t>Legal/economic</a:t>
            </a:r>
          </a:p>
          <a:p>
            <a:r>
              <a:rPr lang="en-GB" sz="1800" dirty="0"/>
              <a:t>Educational</a:t>
            </a:r>
          </a:p>
          <a:p>
            <a:r>
              <a:rPr lang="en-GB" sz="1800" dirty="0"/>
              <a:t>Advocacy</a:t>
            </a:r>
          </a:p>
          <a:p>
            <a:r>
              <a:rPr lang="en-GB" sz="1800" dirty="0"/>
              <a:t>Standardization and standard setting</a:t>
            </a:r>
          </a:p>
          <a:p>
            <a:endParaRPr lang="en-GB" sz="1800" dirty="0"/>
          </a:p>
          <a:p>
            <a:endParaRPr lang="en-GB" sz="1800" dirty="0"/>
          </a:p>
        </p:txBody>
      </p:sp>
    </p:spTree>
    <p:extLst>
      <p:ext uri="{BB962C8B-B14F-4D97-AF65-F5344CB8AC3E}">
        <p14:creationId xmlns:p14="http://schemas.microsoft.com/office/powerpoint/2010/main" val="3871354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425" y="343798"/>
            <a:ext cx="6447818" cy="807017"/>
          </a:xfrm>
        </p:spPr>
        <p:txBody>
          <a:bodyPr>
            <a:normAutofit/>
          </a:bodyPr>
          <a:lstStyle/>
          <a:p>
            <a:r>
              <a:rPr lang="en-GB" dirty="0"/>
              <a:t>Creating Open Environments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501" y="1005577"/>
            <a:ext cx="4022999" cy="4033843"/>
          </a:xfrm>
          <a:prstGeom prst="rect">
            <a:avLst/>
          </a:prstGeom>
        </p:spPr>
      </p:pic>
      <p:sp>
        <p:nvSpPr>
          <p:cNvPr id="5" name="TextBox 4"/>
          <p:cNvSpPr txBox="1"/>
          <p:nvPr/>
        </p:nvSpPr>
        <p:spPr>
          <a:xfrm>
            <a:off x="4193959" y="1269073"/>
            <a:ext cx="896399" cy="415498"/>
          </a:xfrm>
          <a:prstGeom prst="rect">
            <a:avLst/>
          </a:prstGeom>
          <a:noFill/>
        </p:spPr>
        <p:txBody>
          <a:bodyPr wrap="none" rtlCol="0">
            <a:spAutoFit/>
          </a:bodyPr>
          <a:lstStyle/>
          <a:p>
            <a:r>
              <a:rPr lang="en-GB" sz="1050" dirty="0">
                <a:latin typeface="Calibri" panose="020F0502020204030204" pitchFamily="34" charset="0"/>
              </a:rPr>
              <a:t>Physical (lab)</a:t>
            </a:r>
          </a:p>
          <a:p>
            <a:r>
              <a:rPr lang="en-GB" sz="1050" dirty="0">
                <a:latin typeface="Calibri" panose="020F0502020204030204" pitchFamily="34" charset="0"/>
              </a:rPr>
              <a:t>environment</a:t>
            </a:r>
          </a:p>
        </p:txBody>
      </p:sp>
      <p:sp>
        <p:nvSpPr>
          <p:cNvPr id="6" name="TextBox 5"/>
          <p:cNvSpPr txBox="1"/>
          <p:nvPr/>
        </p:nvSpPr>
        <p:spPr>
          <a:xfrm>
            <a:off x="5894507" y="2463739"/>
            <a:ext cx="572594" cy="415498"/>
          </a:xfrm>
          <a:prstGeom prst="rect">
            <a:avLst/>
          </a:prstGeom>
          <a:noFill/>
        </p:spPr>
        <p:txBody>
          <a:bodyPr wrap="none" rtlCol="0">
            <a:spAutoFit/>
          </a:bodyPr>
          <a:lstStyle/>
          <a:p>
            <a:pPr algn="r"/>
            <a:r>
              <a:rPr lang="en-GB" sz="1050" dirty="0">
                <a:latin typeface="Calibri" panose="020F0502020204030204" pitchFamily="34" charset="0"/>
              </a:rPr>
              <a:t>Work</a:t>
            </a:r>
          </a:p>
          <a:p>
            <a:pPr algn="r"/>
            <a:r>
              <a:rPr lang="en-GB" sz="1050" dirty="0">
                <a:latin typeface="Calibri" panose="020F0502020204030204" pitchFamily="34" charset="0"/>
              </a:rPr>
              <a:t>culture</a:t>
            </a:r>
          </a:p>
        </p:txBody>
      </p:sp>
      <p:sp>
        <p:nvSpPr>
          <p:cNvPr id="7" name="TextBox 6"/>
          <p:cNvSpPr txBox="1"/>
          <p:nvPr/>
        </p:nvSpPr>
        <p:spPr>
          <a:xfrm>
            <a:off x="4855913" y="4461961"/>
            <a:ext cx="909224" cy="415498"/>
          </a:xfrm>
          <a:prstGeom prst="rect">
            <a:avLst/>
          </a:prstGeom>
          <a:noFill/>
        </p:spPr>
        <p:txBody>
          <a:bodyPr wrap="none" rtlCol="0">
            <a:spAutoFit/>
          </a:bodyPr>
          <a:lstStyle/>
          <a:p>
            <a:pPr algn="ctr"/>
            <a:r>
              <a:rPr lang="en-GB" sz="1050" dirty="0">
                <a:latin typeface="Calibri" panose="020F0502020204030204" pitchFamily="34" charset="0"/>
              </a:rPr>
              <a:t>Bureaucratic </a:t>
            </a:r>
          </a:p>
          <a:p>
            <a:pPr algn="ctr"/>
            <a:r>
              <a:rPr lang="en-GB" sz="1050" dirty="0">
                <a:latin typeface="Calibri" panose="020F0502020204030204" pitchFamily="34" charset="0"/>
              </a:rPr>
              <a:t>enviro</a:t>
            </a:r>
          </a:p>
        </p:txBody>
      </p:sp>
      <p:sp>
        <p:nvSpPr>
          <p:cNvPr id="8" name="TextBox 7"/>
          <p:cNvSpPr txBox="1"/>
          <p:nvPr/>
        </p:nvSpPr>
        <p:spPr>
          <a:xfrm>
            <a:off x="3047056" y="4083919"/>
            <a:ext cx="891591" cy="415498"/>
          </a:xfrm>
          <a:prstGeom prst="rect">
            <a:avLst/>
          </a:prstGeom>
          <a:noFill/>
        </p:spPr>
        <p:txBody>
          <a:bodyPr wrap="none" rtlCol="0">
            <a:spAutoFit/>
          </a:bodyPr>
          <a:lstStyle/>
          <a:p>
            <a:r>
              <a:rPr lang="en-GB" sz="1050" dirty="0">
                <a:latin typeface="Calibri" panose="020F0502020204030204" pitchFamily="34" charset="0"/>
              </a:rPr>
              <a:t>Online </a:t>
            </a:r>
          </a:p>
          <a:p>
            <a:r>
              <a:rPr lang="en-GB" sz="1050" dirty="0">
                <a:latin typeface="Calibri" panose="020F0502020204030204" pitchFamily="34" charset="0"/>
              </a:rPr>
              <a:t>environment</a:t>
            </a:r>
          </a:p>
        </p:txBody>
      </p:sp>
      <p:sp>
        <p:nvSpPr>
          <p:cNvPr id="9" name="TextBox 8"/>
          <p:cNvSpPr txBox="1"/>
          <p:nvPr/>
        </p:nvSpPr>
        <p:spPr>
          <a:xfrm>
            <a:off x="2681790" y="2247715"/>
            <a:ext cx="644728" cy="415498"/>
          </a:xfrm>
          <a:prstGeom prst="rect">
            <a:avLst/>
          </a:prstGeom>
          <a:noFill/>
        </p:spPr>
        <p:txBody>
          <a:bodyPr wrap="none" rtlCol="0">
            <a:spAutoFit/>
          </a:bodyPr>
          <a:lstStyle/>
          <a:p>
            <a:r>
              <a:rPr lang="en-GB" sz="1050" dirty="0">
                <a:latin typeface="Calibri" panose="020F0502020204030204" pitchFamily="34" charset="0"/>
              </a:rPr>
              <a:t>Cultural </a:t>
            </a:r>
          </a:p>
          <a:p>
            <a:r>
              <a:rPr lang="en-GB" sz="1050" dirty="0">
                <a:latin typeface="Calibri" panose="020F0502020204030204" pitchFamily="34" charset="0"/>
              </a:rPr>
              <a:t>enviro</a:t>
            </a:r>
          </a:p>
        </p:txBody>
      </p:sp>
      <p:sp>
        <p:nvSpPr>
          <p:cNvPr id="10" name="TextBox 9"/>
          <p:cNvSpPr txBox="1"/>
          <p:nvPr/>
        </p:nvSpPr>
        <p:spPr>
          <a:xfrm>
            <a:off x="4004842" y="2679763"/>
            <a:ext cx="944490" cy="738664"/>
          </a:xfrm>
          <a:prstGeom prst="rect">
            <a:avLst/>
          </a:prstGeom>
          <a:noFill/>
        </p:spPr>
        <p:txBody>
          <a:bodyPr wrap="none" rtlCol="0">
            <a:spAutoFit/>
          </a:bodyPr>
          <a:lstStyle/>
          <a:p>
            <a:pPr algn="ctr"/>
            <a:r>
              <a:rPr lang="en-GB" sz="1050" b="1" dirty="0">
                <a:latin typeface="Calibri" panose="020F0502020204030204" pitchFamily="34" charset="0"/>
              </a:rPr>
              <a:t>Open and </a:t>
            </a:r>
          </a:p>
          <a:p>
            <a:pPr algn="ctr"/>
            <a:r>
              <a:rPr lang="en-GB" sz="1050" b="1" dirty="0">
                <a:latin typeface="Calibri" panose="020F0502020204030204" pitchFamily="34" charset="0"/>
              </a:rPr>
              <a:t>international </a:t>
            </a:r>
          </a:p>
          <a:p>
            <a:pPr algn="ctr"/>
            <a:r>
              <a:rPr lang="en-GB" sz="1050" b="1" dirty="0">
                <a:latin typeface="Calibri" panose="020F0502020204030204" pitchFamily="34" charset="0"/>
              </a:rPr>
              <a:t>research</a:t>
            </a:r>
          </a:p>
          <a:p>
            <a:pPr algn="ctr"/>
            <a:r>
              <a:rPr lang="en-GB" sz="1050" b="1" dirty="0">
                <a:latin typeface="Calibri" panose="020F0502020204030204" pitchFamily="34" charset="0"/>
              </a:rPr>
              <a:t>practices</a:t>
            </a:r>
          </a:p>
        </p:txBody>
      </p:sp>
      <p:cxnSp>
        <p:nvCxnSpPr>
          <p:cNvPr id="11" name="Straight Arrow Connector 10">
            <a:extLst>
              <a:ext uri="{FF2B5EF4-FFF2-40B4-BE49-F238E27FC236}">
                <a16:creationId xmlns:a16="http://schemas.microsoft.com/office/drawing/2014/main" id="{57AF7B90-C915-704E-A46F-C7E018E5427A}"/>
              </a:ext>
            </a:extLst>
          </p:cNvPr>
          <p:cNvCxnSpPr/>
          <p:nvPr/>
        </p:nvCxnSpPr>
        <p:spPr>
          <a:xfrm>
            <a:off x="6446520" y="3002280"/>
            <a:ext cx="86868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332EBB-E4C2-3D48-89B0-6FFD93995D63}"/>
              </a:ext>
            </a:extLst>
          </p:cNvPr>
          <p:cNvSpPr txBox="1"/>
          <p:nvPr/>
        </p:nvSpPr>
        <p:spPr>
          <a:xfrm>
            <a:off x="7315200" y="2679763"/>
            <a:ext cx="1846980" cy="738664"/>
          </a:xfrm>
          <a:prstGeom prst="rect">
            <a:avLst/>
          </a:prstGeom>
          <a:noFill/>
        </p:spPr>
        <p:txBody>
          <a:bodyPr wrap="none" rtlCol="0">
            <a:spAutoFit/>
          </a:bodyPr>
          <a:lstStyle/>
          <a:p>
            <a:r>
              <a:rPr lang="en-GB" dirty="0"/>
              <a:t>RDM</a:t>
            </a:r>
          </a:p>
          <a:p>
            <a:r>
              <a:rPr lang="en-GB" dirty="0"/>
              <a:t>FAIR</a:t>
            </a:r>
          </a:p>
          <a:p>
            <a:r>
              <a:rPr lang="en-GB" dirty="0"/>
              <a:t>Data sharing policies</a:t>
            </a:r>
          </a:p>
        </p:txBody>
      </p:sp>
      <p:cxnSp>
        <p:nvCxnSpPr>
          <p:cNvPr id="13" name="Straight Arrow Connector 12">
            <a:extLst>
              <a:ext uri="{FF2B5EF4-FFF2-40B4-BE49-F238E27FC236}">
                <a16:creationId xmlns:a16="http://schemas.microsoft.com/office/drawing/2014/main" id="{E06D45A2-18B3-B14D-80B5-382EBEC7C4F3}"/>
              </a:ext>
            </a:extLst>
          </p:cNvPr>
          <p:cNvCxnSpPr/>
          <p:nvPr/>
        </p:nvCxnSpPr>
        <p:spPr>
          <a:xfrm>
            <a:off x="5765137" y="4514657"/>
            <a:ext cx="86868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9E400D7-51A5-EB4D-9423-48751AE1C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1442" y="3626085"/>
            <a:ext cx="2268968" cy="1297663"/>
          </a:xfrm>
          <a:prstGeom prst="rect">
            <a:avLst/>
          </a:prstGeom>
        </p:spPr>
      </p:pic>
      <p:cxnSp>
        <p:nvCxnSpPr>
          <p:cNvPr id="15" name="Straight Arrow Connector 14">
            <a:extLst>
              <a:ext uri="{FF2B5EF4-FFF2-40B4-BE49-F238E27FC236}">
                <a16:creationId xmlns:a16="http://schemas.microsoft.com/office/drawing/2014/main" id="{7CC8DDBF-B139-2643-BC8A-807429F880F9}"/>
              </a:ext>
            </a:extLst>
          </p:cNvPr>
          <p:cNvCxnSpPr/>
          <p:nvPr/>
        </p:nvCxnSpPr>
        <p:spPr>
          <a:xfrm>
            <a:off x="5090358" y="1269073"/>
            <a:ext cx="86868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69D2720-8729-7049-A872-F33A59E6DA77}"/>
              </a:ext>
            </a:extLst>
          </p:cNvPr>
          <p:cNvSpPr txBox="1"/>
          <p:nvPr/>
        </p:nvSpPr>
        <p:spPr>
          <a:xfrm>
            <a:off x="5924476" y="1022447"/>
            <a:ext cx="2064989" cy="738664"/>
          </a:xfrm>
          <a:prstGeom prst="rect">
            <a:avLst/>
          </a:prstGeom>
          <a:noFill/>
        </p:spPr>
        <p:txBody>
          <a:bodyPr wrap="none" rtlCol="0">
            <a:spAutoFit/>
          </a:bodyPr>
          <a:lstStyle/>
          <a:p>
            <a:r>
              <a:rPr lang="en-GB" dirty="0"/>
              <a:t>Institutional repositories</a:t>
            </a:r>
          </a:p>
          <a:p>
            <a:r>
              <a:rPr lang="en-GB" dirty="0"/>
              <a:t>Resources for ICTs</a:t>
            </a:r>
          </a:p>
          <a:p>
            <a:r>
              <a:rPr lang="en-GB" dirty="0"/>
              <a:t>Role of libraries</a:t>
            </a:r>
          </a:p>
        </p:txBody>
      </p:sp>
      <p:cxnSp>
        <p:nvCxnSpPr>
          <p:cNvPr id="17" name="Straight Arrow Connector 16">
            <a:extLst>
              <a:ext uri="{FF2B5EF4-FFF2-40B4-BE49-F238E27FC236}">
                <a16:creationId xmlns:a16="http://schemas.microsoft.com/office/drawing/2014/main" id="{7C5E79A4-1306-CA44-8D33-4E5C21A9A68B}"/>
              </a:ext>
            </a:extLst>
          </p:cNvPr>
          <p:cNvCxnSpPr>
            <a:cxnSpLocks/>
          </p:cNvCxnSpPr>
          <p:nvPr/>
        </p:nvCxnSpPr>
        <p:spPr>
          <a:xfrm flipH="1">
            <a:off x="1828800" y="2440224"/>
            <a:ext cx="795371"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F26C278-BAB6-C749-A802-2308EAF8CC53}"/>
              </a:ext>
            </a:extLst>
          </p:cNvPr>
          <p:cNvSpPr txBox="1"/>
          <p:nvPr/>
        </p:nvSpPr>
        <p:spPr>
          <a:xfrm>
            <a:off x="541425" y="2156543"/>
            <a:ext cx="2045753" cy="738664"/>
          </a:xfrm>
          <a:prstGeom prst="rect">
            <a:avLst/>
          </a:prstGeom>
          <a:noFill/>
        </p:spPr>
        <p:txBody>
          <a:bodyPr wrap="none" rtlCol="0">
            <a:spAutoFit/>
          </a:bodyPr>
          <a:lstStyle/>
          <a:p>
            <a:r>
              <a:rPr lang="en-GB" dirty="0"/>
              <a:t>Expectations of sharing</a:t>
            </a:r>
          </a:p>
          <a:p>
            <a:r>
              <a:rPr lang="en-GB" dirty="0"/>
              <a:t>Public engagement</a:t>
            </a:r>
          </a:p>
          <a:p>
            <a:r>
              <a:rPr lang="en-GB" dirty="0"/>
              <a:t>Ethics </a:t>
            </a:r>
          </a:p>
        </p:txBody>
      </p:sp>
      <p:cxnSp>
        <p:nvCxnSpPr>
          <p:cNvPr id="20" name="Straight Arrow Connector 19">
            <a:extLst>
              <a:ext uri="{FF2B5EF4-FFF2-40B4-BE49-F238E27FC236}">
                <a16:creationId xmlns:a16="http://schemas.microsoft.com/office/drawing/2014/main" id="{52FC6090-67A0-5B48-9239-615145211AF8}"/>
              </a:ext>
            </a:extLst>
          </p:cNvPr>
          <p:cNvCxnSpPr>
            <a:cxnSpLocks/>
          </p:cNvCxnSpPr>
          <p:nvPr/>
        </p:nvCxnSpPr>
        <p:spPr>
          <a:xfrm flipH="1">
            <a:off x="2072640" y="4291668"/>
            <a:ext cx="824014"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F8E9041-476C-B448-9B4C-9E8198FBFF46}"/>
              </a:ext>
            </a:extLst>
          </p:cNvPr>
          <p:cNvSpPr txBox="1"/>
          <p:nvPr/>
        </p:nvSpPr>
        <p:spPr>
          <a:xfrm>
            <a:off x="767615" y="4137779"/>
            <a:ext cx="1229824" cy="307777"/>
          </a:xfrm>
          <a:prstGeom prst="rect">
            <a:avLst/>
          </a:prstGeom>
          <a:noFill/>
        </p:spPr>
        <p:txBody>
          <a:bodyPr wrap="none" rtlCol="0">
            <a:spAutoFit/>
          </a:bodyPr>
          <a:lstStyle/>
          <a:p>
            <a:r>
              <a:rPr lang="en-GB" dirty="0"/>
              <a:t>Sharing tools</a:t>
            </a:r>
          </a:p>
        </p:txBody>
      </p:sp>
    </p:spTree>
    <p:extLst>
      <p:ext uri="{BB962C8B-B14F-4D97-AF65-F5344CB8AC3E}">
        <p14:creationId xmlns:p14="http://schemas.microsoft.com/office/powerpoint/2010/main" val="1999853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526" y="407631"/>
            <a:ext cx="6754806" cy="1028700"/>
          </a:xfrm>
        </p:spPr>
        <p:txBody>
          <a:bodyPr/>
          <a:lstStyle/>
          <a:p>
            <a:r>
              <a:rPr lang="en-GB" dirty="0"/>
              <a:t>Openness in daily research practices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041" y="1221600"/>
            <a:ext cx="4029075" cy="3771900"/>
          </a:xfrm>
          <a:prstGeom prst="rect">
            <a:avLst/>
          </a:prstGeom>
        </p:spPr>
      </p:pic>
      <p:sp>
        <p:nvSpPr>
          <p:cNvPr id="5" name="TextBox 4"/>
          <p:cNvSpPr txBox="1"/>
          <p:nvPr/>
        </p:nvSpPr>
        <p:spPr>
          <a:xfrm>
            <a:off x="2789803" y="1869672"/>
            <a:ext cx="1425390" cy="415498"/>
          </a:xfrm>
          <a:prstGeom prst="rect">
            <a:avLst/>
          </a:prstGeom>
          <a:noFill/>
        </p:spPr>
        <p:txBody>
          <a:bodyPr wrap="square" rtlCol="0">
            <a:spAutoFit/>
          </a:bodyPr>
          <a:lstStyle/>
          <a:p>
            <a:r>
              <a:rPr lang="en-GB" sz="1050" dirty="0">
                <a:latin typeface="Calibri" panose="020F0502020204030204" pitchFamily="34" charset="0"/>
              </a:rPr>
              <a:t>Motivations of individual researcher</a:t>
            </a:r>
          </a:p>
        </p:txBody>
      </p:sp>
      <p:sp>
        <p:nvSpPr>
          <p:cNvPr id="6" name="TextBox 5"/>
          <p:cNvSpPr txBox="1"/>
          <p:nvPr/>
        </p:nvSpPr>
        <p:spPr>
          <a:xfrm>
            <a:off x="5220073" y="1869672"/>
            <a:ext cx="1069523" cy="415498"/>
          </a:xfrm>
          <a:prstGeom prst="rect">
            <a:avLst/>
          </a:prstGeom>
          <a:noFill/>
        </p:spPr>
        <p:txBody>
          <a:bodyPr wrap="square" rtlCol="0">
            <a:spAutoFit/>
          </a:bodyPr>
          <a:lstStyle/>
          <a:p>
            <a:r>
              <a:rPr lang="en-GB" sz="1050" dirty="0">
                <a:latin typeface="Calibri" panose="020F0502020204030204" pitchFamily="34" charset="0"/>
              </a:rPr>
              <a:t>Support from environment</a:t>
            </a:r>
          </a:p>
        </p:txBody>
      </p:sp>
      <p:sp>
        <p:nvSpPr>
          <p:cNvPr id="7" name="TextBox 6"/>
          <p:cNvSpPr txBox="1"/>
          <p:nvPr/>
        </p:nvSpPr>
        <p:spPr>
          <a:xfrm>
            <a:off x="3923929" y="3705876"/>
            <a:ext cx="1296144" cy="577081"/>
          </a:xfrm>
          <a:prstGeom prst="rect">
            <a:avLst/>
          </a:prstGeom>
          <a:noFill/>
        </p:spPr>
        <p:txBody>
          <a:bodyPr wrap="square" rtlCol="0">
            <a:spAutoFit/>
          </a:bodyPr>
          <a:lstStyle/>
          <a:p>
            <a:pPr algn="ctr"/>
            <a:r>
              <a:rPr lang="en-GB" sz="1050" dirty="0">
                <a:latin typeface="Calibri" panose="020F0502020204030204" pitchFamily="34" charset="0"/>
              </a:rPr>
              <a:t>Characteristics of the data and research</a:t>
            </a:r>
          </a:p>
        </p:txBody>
      </p:sp>
      <p:sp>
        <p:nvSpPr>
          <p:cNvPr id="8" name="5-Point Star 7"/>
          <p:cNvSpPr/>
          <p:nvPr/>
        </p:nvSpPr>
        <p:spPr>
          <a:xfrm>
            <a:off x="4355977" y="2679762"/>
            <a:ext cx="450911" cy="3429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3" name="Rectangle 2"/>
          <p:cNvSpPr/>
          <p:nvPr/>
        </p:nvSpPr>
        <p:spPr>
          <a:xfrm>
            <a:off x="2033718" y="1221600"/>
            <a:ext cx="5346594" cy="37719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9" name="TextBox 8"/>
          <p:cNvSpPr txBox="1"/>
          <p:nvPr/>
        </p:nvSpPr>
        <p:spPr>
          <a:xfrm>
            <a:off x="6026336" y="4623978"/>
            <a:ext cx="1133644" cy="253916"/>
          </a:xfrm>
          <a:prstGeom prst="rect">
            <a:avLst/>
          </a:prstGeom>
          <a:noFill/>
        </p:spPr>
        <p:txBody>
          <a:bodyPr wrap="none" rtlCol="0">
            <a:spAutoFit/>
          </a:bodyPr>
          <a:lstStyle/>
          <a:p>
            <a:r>
              <a:rPr lang="en-GB" sz="1050" dirty="0">
                <a:latin typeface="Calibri" panose="020F0502020204030204" pitchFamily="34" charset="0"/>
              </a:rPr>
              <a:t>Values and policy</a:t>
            </a:r>
          </a:p>
        </p:txBody>
      </p:sp>
    </p:spTree>
    <p:extLst>
      <p:ext uri="{BB962C8B-B14F-4D97-AF65-F5344CB8AC3E}">
        <p14:creationId xmlns:p14="http://schemas.microsoft.com/office/powerpoint/2010/main" val="3225229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533400" y="445025"/>
            <a:ext cx="82989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latin typeface="+mj-lt"/>
              </a:rPr>
              <a:t>Multiple Roles and Openness</a:t>
            </a:r>
            <a:endParaRPr dirty="0">
              <a:latin typeface="+mj-lt"/>
            </a:endParaRPr>
          </a:p>
        </p:txBody>
      </p:sp>
      <p:sp>
        <p:nvSpPr>
          <p:cNvPr id="78" name="Google Shape;78;p16"/>
          <p:cNvSpPr txBox="1">
            <a:spLocks noGrp="1"/>
          </p:cNvSpPr>
          <p:nvPr>
            <p:ph type="body" idx="1"/>
          </p:nvPr>
        </p:nvSpPr>
        <p:spPr>
          <a:xfrm>
            <a:off x="533400" y="1152475"/>
            <a:ext cx="8298900" cy="3416400"/>
          </a:xfrm>
          <a:prstGeom prst="rect">
            <a:avLst/>
          </a:prstGeom>
        </p:spPr>
        <p:txBody>
          <a:bodyPr spcFirstLastPara="1" wrap="square" lIns="91425" tIns="91425" rIns="91425" bIns="91425" anchor="t" anchorCtr="0">
            <a:noAutofit/>
          </a:bodyPr>
          <a:lstStyle/>
          <a:p>
            <a:pPr marL="285750" indent="-285750">
              <a:lnSpc>
                <a:spcPct val="150000"/>
              </a:lnSpc>
            </a:pPr>
            <a:r>
              <a:rPr lang="en-GB" dirty="0">
                <a:solidFill>
                  <a:schemeClr val="tx1"/>
                </a:solidFill>
                <a:latin typeface="+mn-lt"/>
              </a:rPr>
              <a:t>Data producer</a:t>
            </a:r>
          </a:p>
          <a:p>
            <a:pPr marL="285750" indent="-285750">
              <a:lnSpc>
                <a:spcPct val="150000"/>
              </a:lnSpc>
            </a:pPr>
            <a:r>
              <a:rPr lang="en-GB" dirty="0">
                <a:solidFill>
                  <a:schemeClr val="tx1"/>
                </a:solidFill>
                <a:latin typeface="+mn-lt"/>
              </a:rPr>
              <a:t>Data user and/or collaborator</a:t>
            </a:r>
          </a:p>
          <a:p>
            <a:pPr marL="285750" indent="-285750">
              <a:lnSpc>
                <a:spcPct val="150000"/>
              </a:lnSpc>
            </a:pPr>
            <a:r>
              <a:rPr lang="en-GB" dirty="0">
                <a:solidFill>
                  <a:schemeClr val="tx1"/>
                </a:solidFill>
                <a:latin typeface="+mn-lt"/>
              </a:rPr>
              <a:t>Author</a:t>
            </a:r>
            <a:endParaRPr dirty="0">
              <a:solidFill>
                <a:schemeClr val="tx1"/>
              </a:solidFill>
              <a:latin typeface="+mn-lt"/>
            </a:endParaRPr>
          </a:p>
          <a:p>
            <a:pPr marL="285750" indent="-285750">
              <a:lnSpc>
                <a:spcPct val="150000"/>
              </a:lnSpc>
            </a:pPr>
            <a:r>
              <a:rPr lang="en-GB" dirty="0">
                <a:solidFill>
                  <a:schemeClr val="tx1"/>
                </a:solidFill>
                <a:latin typeface="+mn-lt"/>
              </a:rPr>
              <a:t>Employee</a:t>
            </a:r>
            <a:endParaRPr dirty="0">
              <a:solidFill>
                <a:schemeClr val="tx1"/>
              </a:solidFill>
              <a:latin typeface="+mn-lt"/>
            </a:endParaRPr>
          </a:p>
          <a:p>
            <a:pPr marL="285750" indent="-285750">
              <a:lnSpc>
                <a:spcPct val="150000"/>
              </a:lnSpc>
            </a:pPr>
            <a:r>
              <a:rPr lang="en-GB" dirty="0">
                <a:solidFill>
                  <a:schemeClr val="tx1"/>
                </a:solidFill>
                <a:latin typeface="+mn-lt"/>
              </a:rPr>
              <a:t>Teacher/mentor</a:t>
            </a:r>
            <a:endParaRPr dirty="0">
              <a:solidFill>
                <a:schemeClr val="tx1"/>
              </a:solidFill>
              <a:latin typeface="+mn-lt"/>
            </a:endParaRPr>
          </a:p>
          <a:p>
            <a:pPr marL="285750" indent="-285750">
              <a:lnSpc>
                <a:spcPct val="150000"/>
              </a:lnSpc>
            </a:pPr>
            <a:r>
              <a:rPr lang="en-GB" dirty="0">
                <a:solidFill>
                  <a:schemeClr val="tx1"/>
                </a:solidFill>
                <a:latin typeface="+mn-lt"/>
              </a:rPr>
              <a:t>Recipient of public funds</a:t>
            </a:r>
            <a:endParaRPr dirty="0">
              <a:solidFill>
                <a:schemeClr val="tx1"/>
              </a:solidFill>
              <a:latin typeface="+mn-lt"/>
            </a:endParaRPr>
          </a:p>
          <a:p>
            <a:pPr marL="285750" indent="-285750">
              <a:lnSpc>
                <a:spcPct val="150000"/>
              </a:lnSpc>
            </a:pPr>
            <a:r>
              <a:rPr lang="en-GB" dirty="0">
                <a:solidFill>
                  <a:schemeClr val="tx1"/>
                </a:solidFill>
                <a:latin typeface="+mn-lt"/>
              </a:rPr>
              <a:t>Recipient of public trust</a:t>
            </a:r>
            <a:endParaRPr dirty="0">
              <a:solidFill>
                <a:schemeClr val="tx1"/>
              </a:solidFill>
              <a:latin typeface="+mn-lt"/>
            </a:endParaRPr>
          </a:p>
          <a:p>
            <a:pPr marL="285750" indent="-285750">
              <a:lnSpc>
                <a:spcPct val="150000"/>
              </a:lnSpc>
            </a:pPr>
            <a:r>
              <a:rPr lang="en-GB" dirty="0">
                <a:solidFill>
                  <a:schemeClr val="tx1"/>
                </a:solidFill>
                <a:latin typeface="+mn-lt"/>
              </a:rPr>
              <a:t>Citizen/legally-obligated individual</a:t>
            </a:r>
            <a:endParaRPr dirty="0">
              <a:solidFill>
                <a:schemeClr val="tx1"/>
              </a:solidFill>
              <a:latin typeface="+mn-lt"/>
            </a:endParaRPr>
          </a:p>
        </p:txBody>
      </p:sp>
      <p:pic>
        <p:nvPicPr>
          <p:cNvPr id="79" name="Google Shape;79;p16" descr="hats"/>
          <p:cNvPicPr preferRelativeResize="0"/>
          <p:nvPr/>
        </p:nvPicPr>
        <p:blipFill rotWithShape="1">
          <a:blip r:embed="rId3">
            <a:alphaModFix/>
          </a:blip>
          <a:srcRect/>
          <a:stretch/>
        </p:blipFill>
        <p:spPr>
          <a:xfrm>
            <a:off x="5070000" y="1152475"/>
            <a:ext cx="2911949" cy="3131128"/>
          </a:xfrm>
          <a:prstGeom prst="rect">
            <a:avLst/>
          </a:prstGeom>
          <a:noFill/>
          <a:ln w="9525"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3925161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C4E13-AF78-7641-A08A-66E8ED54F7FD}"/>
              </a:ext>
            </a:extLst>
          </p:cNvPr>
          <p:cNvSpPr>
            <a:spLocks noGrp="1"/>
          </p:cNvSpPr>
          <p:nvPr>
            <p:ph type="title"/>
          </p:nvPr>
        </p:nvSpPr>
        <p:spPr>
          <a:xfrm>
            <a:off x="571500" y="514350"/>
            <a:ext cx="7658100" cy="1114425"/>
          </a:xfrm>
        </p:spPr>
        <p:txBody>
          <a:bodyPr/>
          <a:lstStyle/>
          <a:p>
            <a:r>
              <a:rPr lang="en-GB" dirty="0"/>
              <a:t>Steps to Openness</a:t>
            </a:r>
          </a:p>
        </p:txBody>
      </p:sp>
      <p:sp>
        <p:nvSpPr>
          <p:cNvPr id="3" name="Content Placeholder 2">
            <a:extLst>
              <a:ext uri="{FF2B5EF4-FFF2-40B4-BE49-F238E27FC236}">
                <a16:creationId xmlns:a16="http://schemas.microsoft.com/office/drawing/2014/main" id="{1110917A-C7F5-AD4F-9C8A-1974CFD1A864}"/>
              </a:ext>
            </a:extLst>
          </p:cNvPr>
          <p:cNvSpPr>
            <a:spLocks noGrp="1"/>
          </p:cNvSpPr>
          <p:nvPr>
            <p:ph idx="1"/>
          </p:nvPr>
        </p:nvSpPr>
        <p:spPr>
          <a:xfrm>
            <a:off x="571500" y="1185863"/>
            <a:ext cx="7658100" cy="3671887"/>
          </a:xfrm>
        </p:spPr>
        <p:txBody>
          <a:bodyPr/>
          <a:lstStyle/>
          <a:p>
            <a:pPr marL="342900" indent="-342900">
              <a:buFont typeface="+mj-lt"/>
              <a:buAutoNum type="arabicPeriod"/>
            </a:pPr>
            <a:r>
              <a:rPr lang="en-GB" dirty="0"/>
              <a:t>Ethical: why is openness important?</a:t>
            </a:r>
          </a:p>
          <a:p>
            <a:pPr marL="740664" lvl="1" indent="-342900">
              <a:buFont typeface="+mj-lt"/>
              <a:buAutoNum type="arabicPeriod"/>
            </a:pPr>
            <a:r>
              <a:rPr lang="en-GB" dirty="0"/>
              <a:t>Yes, I understand … sign me up!</a:t>
            </a:r>
          </a:p>
          <a:p>
            <a:pPr marL="740664" lvl="1" indent="-342900">
              <a:buFont typeface="+mj-lt"/>
              <a:buAutoNum type="arabicPeriod"/>
            </a:pPr>
            <a:endParaRPr lang="en-GB" dirty="0"/>
          </a:p>
          <a:p>
            <a:pPr marL="342900" indent="-342900">
              <a:buFont typeface="+mj-lt"/>
              <a:buAutoNum type="arabicPeriod"/>
            </a:pPr>
            <a:r>
              <a:rPr lang="en-GB" dirty="0"/>
              <a:t>Understand the legal environment</a:t>
            </a:r>
          </a:p>
          <a:p>
            <a:pPr marL="740664" lvl="1" indent="-342900">
              <a:buFont typeface="+mj-lt"/>
              <a:buAutoNum type="arabicPeriod"/>
            </a:pPr>
            <a:r>
              <a:rPr lang="en-GB" dirty="0"/>
              <a:t>I know when I shouldn’t be sharing data</a:t>
            </a:r>
          </a:p>
          <a:p>
            <a:pPr marL="740664" lvl="1" indent="-342900">
              <a:buFont typeface="+mj-lt"/>
              <a:buAutoNum type="arabicPeriod"/>
            </a:pPr>
            <a:r>
              <a:rPr lang="en-GB" dirty="0"/>
              <a:t>I know what true openness looks like (predatory journals)</a:t>
            </a:r>
          </a:p>
          <a:p>
            <a:pPr marL="740664" lvl="1" indent="-342900">
              <a:buFont typeface="+mj-lt"/>
              <a:buAutoNum type="arabicPeriod"/>
            </a:pPr>
            <a:r>
              <a:rPr lang="en-GB" dirty="0"/>
              <a:t>I know that openness is not the same as restriction-less</a:t>
            </a:r>
          </a:p>
          <a:p>
            <a:pPr marL="740664" lvl="1" indent="-342900">
              <a:buFont typeface="+mj-lt"/>
              <a:buAutoNum type="arabicPeriod"/>
            </a:pPr>
            <a:endParaRPr lang="en-GB" dirty="0"/>
          </a:p>
          <a:p>
            <a:pPr marL="342900" indent="-342900">
              <a:buFont typeface="+mj-lt"/>
              <a:buAutoNum type="arabicPeriod"/>
            </a:pPr>
            <a:r>
              <a:rPr lang="en-GB" dirty="0"/>
              <a:t>Scrutinize daily research practices</a:t>
            </a:r>
          </a:p>
          <a:p>
            <a:pPr marL="740664" lvl="1" indent="-342900">
              <a:buFont typeface="+mj-lt"/>
              <a:buAutoNum type="arabicPeriod"/>
            </a:pPr>
            <a:r>
              <a:rPr lang="en-GB" dirty="0"/>
              <a:t>What could you be making more open – data, publications, methods etc?</a:t>
            </a:r>
          </a:p>
          <a:p>
            <a:pPr marL="740664" lvl="1" indent="-342900">
              <a:buFont typeface="+mj-lt"/>
              <a:buAutoNum type="arabicPeriod"/>
            </a:pPr>
            <a:r>
              <a:rPr lang="en-GB" dirty="0"/>
              <a:t>Are there key challenges that you need to consider?</a:t>
            </a:r>
          </a:p>
        </p:txBody>
      </p:sp>
    </p:spTree>
    <p:extLst>
      <p:ext uri="{BB962C8B-B14F-4D97-AF65-F5344CB8AC3E}">
        <p14:creationId xmlns:p14="http://schemas.microsoft.com/office/powerpoint/2010/main" val="2730068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6B10-3303-5449-B684-9F7461366731}"/>
              </a:ext>
            </a:extLst>
          </p:cNvPr>
          <p:cNvSpPr>
            <a:spLocks noGrp="1"/>
          </p:cNvSpPr>
          <p:nvPr>
            <p:ph type="title"/>
          </p:nvPr>
        </p:nvSpPr>
        <p:spPr>
          <a:xfrm>
            <a:off x="571500" y="471488"/>
            <a:ext cx="7200900" cy="1114425"/>
          </a:xfrm>
        </p:spPr>
        <p:txBody>
          <a:bodyPr/>
          <a:lstStyle/>
          <a:p>
            <a:r>
              <a:rPr lang="en-GB" dirty="0"/>
              <a:t>Steps to Openness</a:t>
            </a:r>
          </a:p>
        </p:txBody>
      </p:sp>
      <p:sp>
        <p:nvSpPr>
          <p:cNvPr id="3" name="Content Placeholder 2">
            <a:extLst>
              <a:ext uri="{FF2B5EF4-FFF2-40B4-BE49-F238E27FC236}">
                <a16:creationId xmlns:a16="http://schemas.microsoft.com/office/drawing/2014/main" id="{355693EA-4794-8C4A-8719-9D30AD859CDC}"/>
              </a:ext>
            </a:extLst>
          </p:cNvPr>
          <p:cNvSpPr>
            <a:spLocks noGrp="1"/>
          </p:cNvSpPr>
          <p:nvPr>
            <p:ph idx="1"/>
          </p:nvPr>
        </p:nvSpPr>
        <p:spPr>
          <a:xfrm>
            <a:off x="571500" y="1128713"/>
            <a:ext cx="7658100" cy="3871911"/>
          </a:xfrm>
        </p:spPr>
        <p:txBody>
          <a:bodyPr>
            <a:normAutofit/>
          </a:bodyPr>
          <a:lstStyle/>
          <a:p>
            <a:pPr marL="0" indent="0">
              <a:buNone/>
            </a:pPr>
            <a:r>
              <a:rPr lang="en-GB" dirty="0"/>
              <a:t>4. What tools are available online that can help your quest for openness?</a:t>
            </a:r>
          </a:p>
          <a:p>
            <a:pPr marL="0" indent="0">
              <a:buNone/>
            </a:pPr>
            <a:r>
              <a:rPr lang="en-GB" dirty="0"/>
              <a:t>	</a:t>
            </a:r>
            <a:r>
              <a:rPr lang="en-GB" i="1" dirty="0"/>
              <a:t>1. Practical tools, support systems, communities of practice</a:t>
            </a:r>
          </a:p>
          <a:p>
            <a:pPr marL="0" indent="0">
              <a:buNone/>
            </a:pPr>
            <a:endParaRPr lang="en-GB" i="1" dirty="0"/>
          </a:p>
          <a:p>
            <a:pPr marL="0" indent="0">
              <a:buNone/>
            </a:pPr>
            <a:r>
              <a:rPr lang="en-GB" dirty="0"/>
              <a:t>5. Understanding the big picture as well as the little picture</a:t>
            </a:r>
          </a:p>
          <a:p>
            <a:pPr marL="0" indent="0">
              <a:buNone/>
            </a:pPr>
            <a:r>
              <a:rPr lang="en-GB" dirty="0"/>
              <a:t>	</a:t>
            </a:r>
            <a:r>
              <a:rPr lang="en-GB" i="1" dirty="0"/>
              <a:t>1. How openness is changing science</a:t>
            </a:r>
          </a:p>
          <a:p>
            <a:pPr marL="0" indent="0">
              <a:buNone/>
            </a:pPr>
            <a:r>
              <a:rPr lang="en-GB" i="1" dirty="0"/>
              <a:t>	2. How the infrastructures of this changing landscape need to be scrutinized</a:t>
            </a:r>
          </a:p>
          <a:p>
            <a:pPr marL="0" indent="0">
              <a:buNone/>
            </a:pPr>
            <a:r>
              <a:rPr lang="en-GB" i="1" dirty="0"/>
              <a:t>	3. How my actions contribute to this big picture</a:t>
            </a:r>
          </a:p>
          <a:p>
            <a:pPr marL="0" indent="0">
              <a:buNone/>
            </a:pPr>
            <a:endParaRPr lang="en-GB" i="1" dirty="0"/>
          </a:p>
          <a:p>
            <a:pPr marL="0" indent="0">
              <a:buNone/>
            </a:pPr>
            <a:r>
              <a:rPr lang="en-GB" dirty="0"/>
              <a:t>6. Becoming an advocate for openness within your own environment</a:t>
            </a:r>
          </a:p>
          <a:p>
            <a:pPr marL="0" indent="0">
              <a:buNone/>
            </a:pPr>
            <a:r>
              <a:rPr lang="en-GB" dirty="0"/>
              <a:t>	</a:t>
            </a:r>
            <a:r>
              <a:rPr lang="en-GB" i="1" dirty="0"/>
              <a:t>1. Being a champion amongst peers and students</a:t>
            </a:r>
          </a:p>
          <a:p>
            <a:pPr marL="0" indent="0">
              <a:buNone/>
            </a:pPr>
            <a:r>
              <a:rPr lang="en-GB" i="1" dirty="0"/>
              <a:t>	2. Advocating for national change</a:t>
            </a:r>
            <a:endParaRPr lang="en-GB" dirty="0"/>
          </a:p>
        </p:txBody>
      </p:sp>
    </p:spTree>
    <p:extLst>
      <p:ext uri="{BB962C8B-B14F-4D97-AF65-F5344CB8AC3E}">
        <p14:creationId xmlns:p14="http://schemas.microsoft.com/office/powerpoint/2010/main" val="3282238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2" name="Rectangle 1">
            <a:extLst>
              <a:ext uri="{FF2B5EF4-FFF2-40B4-BE49-F238E27FC236}">
                <a16:creationId xmlns:a16="http://schemas.microsoft.com/office/drawing/2014/main" id="{C4E29665-E58B-3E45-BED2-0D7E7D9A1251}"/>
              </a:ext>
            </a:extLst>
          </p:cNvPr>
          <p:cNvSpPr/>
          <p:nvPr/>
        </p:nvSpPr>
        <p:spPr>
          <a:xfrm>
            <a:off x="528636" y="0"/>
            <a:ext cx="8586788" cy="51435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9" name="Google Shape;109;p21"/>
          <p:cNvSpPr txBox="1">
            <a:spLocks noGrp="1"/>
          </p:cNvSpPr>
          <p:nvPr>
            <p:ph type="title"/>
          </p:nvPr>
        </p:nvSpPr>
        <p:spPr>
          <a:xfrm>
            <a:off x="557213" y="330725"/>
            <a:ext cx="8275087"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latin typeface="+mj-lt"/>
              </a:rPr>
              <a:t>Open Science and Data Science</a:t>
            </a:r>
            <a:endParaRPr dirty="0">
              <a:latin typeface="+mj-lt"/>
            </a:endParaRPr>
          </a:p>
        </p:txBody>
      </p:sp>
      <p:sp>
        <p:nvSpPr>
          <p:cNvPr id="110" name="Google Shape;110;p21"/>
          <p:cNvSpPr txBox="1">
            <a:spLocks noGrp="1"/>
          </p:cNvSpPr>
          <p:nvPr>
            <p:ph type="body" idx="1"/>
          </p:nvPr>
        </p:nvSpPr>
        <p:spPr>
          <a:xfrm>
            <a:off x="557212" y="1152475"/>
            <a:ext cx="8275088" cy="34164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GB" dirty="0">
                <a:solidFill>
                  <a:schemeClr val="tx1"/>
                </a:solidFill>
                <a:latin typeface="+mn-lt"/>
              </a:rPr>
              <a:t>Group discussion</a:t>
            </a:r>
          </a:p>
          <a:p>
            <a:pPr marL="342900" lvl="0" rtl="0">
              <a:lnSpc>
                <a:spcPct val="150000"/>
              </a:lnSpc>
              <a:spcBef>
                <a:spcPts val="0"/>
              </a:spcBef>
              <a:spcAft>
                <a:spcPts val="0"/>
              </a:spcAft>
              <a:buFont typeface="+mj-lt"/>
              <a:buAutoNum type="arabicPeriod"/>
            </a:pPr>
            <a:r>
              <a:rPr lang="en-GB" dirty="0">
                <a:solidFill>
                  <a:schemeClr val="tx1"/>
                </a:solidFill>
                <a:latin typeface="+mn-lt"/>
              </a:rPr>
              <a:t>What activities are you currently engaged in that promote openness in research?</a:t>
            </a:r>
          </a:p>
          <a:p>
            <a:pPr marL="800100" lvl="1">
              <a:lnSpc>
                <a:spcPct val="150000"/>
              </a:lnSpc>
              <a:spcBef>
                <a:spcPts val="0"/>
              </a:spcBef>
              <a:buFont typeface="+mj-lt"/>
              <a:buAutoNum type="arabicPeriod"/>
            </a:pPr>
            <a:r>
              <a:rPr lang="en-GB" dirty="0">
                <a:solidFill>
                  <a:schemeClr val="tx1"/>
                </a:solidFill>
                <a:latin typeface="+mn-lt"/>
              </a:rPr>
              <a:t>Think about your diverse roles as </a:t>
            </a:r>
            <a:r>
              <a:rPr lang="en-US" dirty="0">
                <a:solidFill>
                  <a:schemeClr val="tx1"/>
                </a:solidFill>
                <a:latin typeface="+mn-lt"/>
              </a:rPr>
              <a:t>diverse roles as data creator, user, infrastructure builder, teacher and communicator</a:t>
            </a:r>
            <a:endParaRPr lang="en-GB" dirty="0">
              <a:solidFill>
                <a:schemeClr val="tx1"/>
              </a:solidFill>
              <a:latin typeface="+mn-lt"/>
            </a:endParaRPr>
          </a:p>
          <a:p>
            <a:pPr marL="342900" lvl="0" rtl="0">
              <a:lnSpc>
                <a:spcPct val="150000"/>
              </a:lnSpc>
              <a:spcBef>
                <a:spcPts val="0"/>
              </a:spcBef>
              <a:spcAft>
                <a:spcPts val="0"/>
              </a:spcAft>
              <a:buFont typeface="+mj-lt"/>
              <a:buAutoNum type="arabicPeriod"/>
            </a:pPr>
            <a:r>
              <a:rPr lang="en-GB" dirty="0">
                <a:solidFill>
                  <a:schemeClr val="tx1"/>
                </a:solidFill>
                <a:latin typeface="+mn-lt"/>
              </a:rPr>
              <a:t>What are the particular challenges in your discipline/research environment/country to being an open, responsible researcher?</a:t>
            </a:r>
          </a:p>
          <a:p>
            <a:pPr marL="342900" lvl="0" rtl="0">
              <a:lnSpc>
                <a:spcPct val="150000"/>
              </a:lnSpc>
              <a:spcBef>
                <a:spcPts val="0"/>
              </a:spcBef>
              <a:spcAft>
                <a:spcPts val="0"/>
              </a:spcAft>
              <a:buFont typeface="+mj-lt"/>
              <a:buAutoNum type="arabicPeriod"/>
            </a:pPr>
            <a:r>
              <a:rPr lang="en-GB" dirty="0">
                <a:solidFill>
                  <a:schemeClr val="tx1"/>
                </a:solidFill>
                <a:latin typeface="+mn-lt"/>
              </a:rPr>
              <a:t>What areas of openness would you like to improve in?  Do you have an idea of how you could achieve this?  What areas do you need help with?</a:t>
            </a:r>
            <a:endParaRPr dirty="0">
              <a:solidFill>
                <a:schemeClr val="tx1"/>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64E06-C1AE-6546-8DF9-6B37E1B0D7C4}"/>
              </a:ext>
            </a:extLst>
          </p:cNvPr>
          <p:cNvSpPr>
            <a:spLocks noGrp="1"/>
          </p:cNvSpPr>
          <p:nvPr>
            <p:ph type="title"/>
          </p:nvPr>
        </p:nvSpPr>
        <p:spPr>
          <a:xfrm>
            <a:off x="542924" y="445025"/>
            <a:ext cx="8289375" cy="572700"/>
          </a:xfrm>
        </p:spPr>
        <p:txBody>
          <a:bodyPr>
            <a:normAutofit fontScale="90000"/>
          </a:bodyPr>
          <a:lstStyle/>
          <a:p>
            <a:r>
              <a:rPr lang="en-GB" dirty="0">
                <a:latin typeface="+mj-lt"/>
              </a:rPr>
              <a:t>Tools for Responsible, Open Science Citizenship</a:t>
            </a:r>
          </a:p>
        </p:txBody>
      </p:sp>
      <p:pic>
        <p:nvPicPr>
          <p:cNvPr id="4" name="Picture 3">
            <a:extLst>
              <a:ext uri="{FF2B5EF4-FFF2-40B4-BE49-F238E27FC236}">
                <a16:creationId xmlns:a16="http://schemas.microsoft.com/office/drawing/2014/main" id="{8AD3EC1A-9293-824B-92B5-52244340DF95}"/>
              </a:ext>
            </a:extLst>
          </p:cNvPr>
          <p:cNvPicPr>
            <a:picLocks noChangeAspect="1"/>
          </p:cNvPicPr>
          <p:nvPr/>
        </p:nvPicPr>
        <p:blipFill>
          <a:blip r:embed="rId2"/>
          <a:stretch>
            <a:fillRect/>
          </a:stretch>
        </p:blipFill>
        <p:spPr>
          <a:xfrm>
            <a:off x="3178842" y="1271587"/>
            <a:ext cx="2570738" cy="3629025"/>
          </a:xfrm>
          <a:prstGeom prst="rect">
            <a:avLst/>
          </a:prstGeom>
        </p:spPr>
      </p:pic>
      <p:cxnSp>
        <p:nvCxnSpPr>
          <p:cNvPr id="6" name="Straight Arrow Connector 5">
            <a:extLst>
              <a:ext uri="{FF2B5EF4-FFF2-40B4-BE49-F238E27FC236}">
                <a16:creationId xmlns:a16="http://schemas.microsoft.com/office/drawing/2014/main" id="{0A7A703E-916B-994E-9389-07B1F3C5D606}"/>
              </a:ext>
            </a:extLst>
          </p:cNvPr>
          <p:cNvCxnSpPr/>
          <p:nvPr/>
        </p:nvCxnSpPr>
        <p:spPr>
          <a:xfrm flipV="1">
            <a:off x="5143500" y="1985963"/>
            <a:ext cx="1185863" cy="571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0BA06AB-CF4F-4C46-B29F-93DA60B9184E}"/>
              </a:ext>
            </a:extLst>
          </p:cNvPr>
          <p:cNvSpPr txBox="1"/>
          <p:nvPr/>
        </p:nvSpPr>
        <p:spPr>
          <a:xfrm>
            <a:off x="6329363" y="1732101"/>
            <a:ext cx="2502936" cy="738664"/>
          </a:xfrm>
          <a:prstGeom prst="rect">
            <a:avLst/>
          </a:prstGeom>
          <a:noFill/>
        </p:spPr>
        <p:txBody>
          <a:bodyPr wrap="square" rtlCol="0">
            <a:spAutoFit/>
          </a:bodyPr>
          <a:lstStyle/>
          <a:p>
            <a:r>
              <a:rPr lang="en-GB" dirty="0"/>
              <a:t>Data management</a:t>
            </a:r>
          </a:p>
          <a:p>
            <a:pPr marL="285750" indent="-285750">
              <a:buFontTx/>
              <a:buChar char="-"/>
            </a:pPr>
            <a:r>
              <a:rPr lang="en-GB" dirty="0"/>
              <a:t>Norms and values (FAIR)</a:t>
            </a:r>
          </a:p>
          <a:p>
            <a:pPr marL="285750" indent="-285750">
              <a:buFontTx/>
              <a:buChar char="-"/>
            </a:pPr>
            <a:r>
              <a:rPr lang="en-GB" dirty="0"/>
              <a:t>Practical tools - RDM</a:t>
            </a:r>
          </a:p>
        </p:txBody>
      </p:sp>
      <p:cxnSp>
        <p:nvCxnSpPr>
          <p:cNvPr id="8" name="Straight Arrow Connector 7">
            <a:extLst>
              <a:ext uri="{FF2B5EF4-FFF2-40B4-BE49-F238E27FC236}">
                <a16:creationId xmlns:a16="http://schemas.microsoft.com/office/drawing/2014/main" id="{F89ECE04-D291-E44C-A6F6-27ECFE51EE1B}"/>
              </a:ext>
            </a:extLst>
          </p:cNvPr>
          <p:cNvCxnSpPr>
            <a:cxnSpLocks/>
          </p:cNvCxnSpPr>
          <p:nvPr/>
        </p:nvCxnSpPr>
        <p:spPr>
          <a:xfrm flipH="1" flipV="1">
            <a:off x="2171700" y="2101433"/>
            <a:ext cx="1206154" cy="6000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F446904-D852-8440-A877-1AFE293232B5}"/>
              </a:ext>
            </a:extLst>
          </p:cNvPr>
          <p:cNvSpPr txBox="1"/>
          <p:nvPr/>
        </p:nvSpPr>
        <p:spPr>
          <a:xfrm>
            <a:off x="726432" y="1818799"/>
            <a:ext cx="1965603" cy="954107"/>
          </a:xfrm>
          <a:prstGeom prst="rect">
            <a:avLst/>
          </a:prstGeom>
          <a:noFill/>
        </p:spPr>
        <p:txBody>
          <a:bodyPr wrap="none" rtlCol="0">
            <a:spAutoFit/>
          </a:bodyPr>
          <a:lstStyle/>
          <a:p>
            <a:r>
              <a:rPr lang="en-GB" dirty="0"/>
              <a:t>Data science </a:t>
            </a:r>
          </a:p>
          <a:p>
            <a:pPr marL="285750" indent="-285750">
              <a:buFontTx/>
              <a:buChar char="-"/>
            </a:pPr>
            <a:r>
              <a:rPr lang="en-GB" dirty="0"/>
              <a:t>Practical skills</a:t>
            </a:r>
          </a:p>
          <a:p>
            <a:pPr marL="285750" indent="-285750">
              <a:buFontTx/>
              <a:buChar char="-"/>
            </a:pPr>
            <a:r>
              <a:rPr lang="en-GB" dirty="0"/>
              <a:t>Norms and values </a:t>
            </a:r>
          </a:p>
          <a:p>
            <a:r>
              <a:rPr lang="en-GB" dirty="0"/>
              <a:t>      - </a:t>
            </a:r>
            <a:r>
              <a:rPr lang="en-GB" dirty="0" err="1"/>
              <a:t>infraethics</a:t>
            </a:r>
            <a:endParaRPr lang="en-GB" dirty="0"/>
          </a:p>
        </p:txBody>
      </p:sp>
      <p:cxnSp>
        <p:nvCxnSpPr>
          <p:cNvPr id="11" name="Straight Arrow Connector 10">
            <a:extLst>
              <a:ext uri="{FF2B5EF4-FFF2-40B4-BE49-F238E27FC236}">
                <a16:creationId xmlns:a16="http://schemas.microsoft.com/office/drawing/2014/main" id="{6A09E8B3-5F12-1E49-BF44-DBB29ED87D1E}"/>
              </a:ext>
            </a:extLst>
          </p:cNvPr>
          <p:cNvCxnSpPr>
            <a:cxnSpLocks/>
          </p:cNvCxnSpPr>
          <p:nvPr/>
        </p:nvCxnSpPr>
        <p:spPr>
          <a:xfrm flipV="1">
            <a:off x="5143499" y="3186113"/>
            <a:ext cx="1185864" cy="5386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8DCC55-4630-964C-B5E4-414534038D66}"/>
              </a:ext>
            </a:extLst>
          </p:cNvPr>
          <p:cNvSpPr txBox="1"/>
          <p:nvPr/>
        </p:nvSpPr>
        <p:spPr>
          <a:xfrm>
            <a:off x="6458568" y="2931279"/>
            <a:ext cx="2244525" cy="738664"/>
          </a:xfrm>
          <a:prstGeom prst="rect">
            <a:avLst/>
          </a:prstGeom>
          <a:noFill/>
        </p:spPr>
        <p:txBody>
          <a:bodyPr wrap="none" rtlCol="0">
            <a:spAutoFit/>
          </a:bodyPr>
          <a:lstStyle/>
          <a:p>
            <a:r>
              <a:rPr lang="en-GB" dirty="0"/>
              <a:t>Authorship</a:t>
            </a:r>
          </a:p>
          <a:p>
            <a:pPr marL="285750" indent="-285750">
              <a:buFontTx/>
              <a:buChar char="-"/>
            </a:pPr>
            <a:r>
              <a:rPr lang="en-GB" dirty="0"/>
              <a:t>ORCID</a:t>
            </a:r>
          </a:p>
          <a:p>
            <a:pPr marL="285750" indent="-285750">
              <a:buFontTx/>
              <a:buChar char="-"/>
            </a:pPr>
            <a:r>
              <a:rPr lang="en-GB" dirty="0"/>
              <a:t>Journals and licensing</a:t>
            </a:r>
          </a:p>
        </p:txBody>
      </p:sp>
      <p:cxnSp>
        <p:nvCxnSpPr>
          <p:cNvPr id="14" name="Straight Arrow Connector 13">
            <a:extLst>
              <a:ext uri="{FF2B5EF4-FFF2-40B4-BE49-F238E27FC236}">
                <a16:creationId xmlns:a16="http://schemas.microsoft.com/office/drawing/2014/main" id="{50E1D3A6-9651-5F42-92A7-E2C58D13B598}"/>
              </a:ext>
            </a:extLst>
          </p:cNvPr>
          <p:cNvCxnSpPr>
            <a:cxnSpLocks/>
          </p:cNvCxnSpPr>
          <p:nvPr/>
        </p:nvCxnSpPr>
        <p:spPr>
          <a:xfrm flipH="1">
            <a:off x="2277832" y="3729993"/>
            <a:ext cx="140358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82D6CB-02E0-704F-B793-0A4EF78D8184}"/>
              </a:ext>
            </a:extLst>
          </p:cNvPr>
          <p:cNvSpPr txBox="1"/>
          <p:nvPr/>
        </p:nvSpPr>
        <p:spPr>
          <a:xfrm>
            <a:off x="796840" y="3570864"/>
            <a:ext cx="2411238" cy="738664"/>
          </a:xfrm>
          <a:prstGeom prst="rect">
            <a:avLst/>
          </a:prstGeom>
          <a:noFill/>
        </p:spPr>
        <p:txBody>
          <a:bodyPr wrap="none" rtlCol="0">
            <a:spAutoFit/>
          </a:bodyPr>
          <a:lstStyle/>
          <a:p>
            <a:r>
              <a:rPr lang="en-GB" dirty="0"/>
              <a:t>Data use</a:t>
            </a:r>
          </a:p>
          <a:p>
            <a:r>
              <a:rPr lang="en-GB" dirty="0"/>
              <a:t>- Finding and using data </a:t>
            </a:r>
          </a:p>
          <a:p>
            <a:r>
              <a:rPr lang="en-GB" dirty="0"/>
              <a:t>- Data re-use and attribution</a:t>
            </a:r>
          </a:p>
        </p:txBody>
      </p:sp>
      <p:sp>
        <p:nvSpPr>
          <p:cNvPr id="17" name="Rectangle 16">
            <a:extLst>
              <a:ext uri="{FF2B5EF4-FFF2-40B4-BE49-F238E27FC236}">
                <a16:creationId xmlns:a16="http://schemas.microsoft.com/office/drawing/2014/main" id="{1099E938-92F8-4F45-920C-65EBD2FA109B}"/>
              </a:ext>
            </a:extLst>
          </p:cNvPr>
          <p:cNvSpPr/>
          <p:nvPr/>
        </p:nvSpPr>
        <p:spPr>
          <a:xfrm>
            <a:off x="542924" y="1271587"/>
            <a:ext cx="8486776" cy="3629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B2DFF21A-D03A-064B-BF6F-6F2E014510CA}"/>
              </a:ext>
            </a:extLst>
          </p:cNvPr>
          <p:cNvSpPr txBox="1"/>
          <p:nvPr/>
        </p:nvSpPr>
        <p:spPr>
          <a:xfrm>
            <a:off x="542924" y="4604590"/>
            <a:ext cx="3358612" cy="307777"/>
          </a:xfrm>
          <a:prstGeom prst="rect">
            <a:avLst/>
          </a:prstGeom>
          <a:noFill/>
        </p:spPr>
        <p:txBody>
          <a:bodyPr wrap="none" rtlCol="0">
            <a:spAutoFit/>
          </a:bodyPr>
          <a:lstStyle/>
          <a:p>
            <a:r>
              <a:rPr lang="en-GB" dirty="0">
                <a:solidFill>
                  <a:srgbClr val="FF0000"/>
                </a:solidFill>
              </a:rPr>
              <a:t>Openness, sharing, justice, beneficence</a:t>
            </a:r>
          </a:p>
        </p:txBody>
      </p:sp>
      <p:cxnSp>
        <p:nvCxnSpPr>
          <p:cNvPr id="20" name="Straight Arrow Connector 19">
            <a:extLst>
              <a:ext uri="{FF2B5EF4-FFF2-40B4-BE49-F238E27FC236}">
                <a16:creationId xmlns:a16="http://schemas.microsoft.com/office/drawing/2014/main" id="{F337DB44-2EC4-3641-B312-661067411050}"/>
              </a:ext>
            </a:extLst>
          </p:cNvPr>
          <p:cNvCxnSpPr>
            <a:cxnSpLocks/>
          </p:cNvCxnSpPr>
          <p:nvPr/>
        </p:nvCxnSpPr>
        <p:spPr>
          <a:xfrm>
            <a:off x="5158095" y="4471989"/>
            <a:ext cx="130047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F8E9EB7-FBDB-AA40-BB88-037AB3F99512}"/>
              </a:ext>
            </a:extLst>
          </p:cNvPr>
          <p:cNvSpPr txBox="1"/>
          <p:nvPr/>
        </p:nvSpPr>
        <p:spPr>
          <a:xfrm>
            <a:off x="6537454" y="4114225"/>
            <a:ext cx="2106667" cy="523220"/>
          </a:xfrm>
          <a:prstGeom prst="rect">
            <a:avLst/>
          </a:prstGeom>
          <a:noFill/>
        </p:spPr>
        <p:txBody>
          <a:bodyPr wrap="none" rtlCol="0">
            <a:spAutoFit/>
          </a:bodyPr>
          <a:lstStyle/>
          <a:p>
            <a:r>
              <a:rPr lang="en-GB" dirty="0"/>
              <a:t>Ethics and responsibility</a:t>
            </a:r>
          </a:p>
          <a:p>
            <a:r>
              <a:rPr lang="en-GB" dirty="0"/>
              <a:t>- Areas for activity</a:t>
            </a:r>
          </a:p>
        </p:txBody>
      </p:sp>
    </p:spTree>
    <p:extLst>
      <p:ext uri="{BB962C8B-B14F-4D97-AF65-F5344CB8AC3E}">
        <p14:creationId xmlns:p14="http://schemas.microsoft.com/office/powerpoint/2010/main" val="393850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5" name="Rectangle 4">
            <a:extLst>
              <a:ext uri="{FF2B5EF4-FFF2-40B4-BE49-F238E27FC236}">
                <a16:creationId xmlns:a16="http://schemas.microsoft.com/office/drawing/2014/main" id="{D7F706DB-F47B-0142-8AE0-1BEAB95E0C2F}"/>
              </a:ext>
            </a:extLst>
          </p:cNvPr>
          <p:cNvSpPr/>
          <p:nvPr/>
        </p:nvSpPr>
        <p:spPr>
          <a:xfrm>
            <a:off x="528636" y="0"/>
            <a:ext cx="8586788" cy="51435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 name="Google Shape;65;p14"/>
          <p:cNvSpPr txBox="1">
            <a:spLocks noGrp="1"/>
          </p:cNvSpPr>
          <p:nvPr>
            <p:ph type="body" idx="1"/>
          </p:nvPr>
        </p:nvSpPr>
        <p:spPr>
          <a:xfrm>
            <a:off x="558799" y="1271588"/>
            <a:ext cx="8251537" cy="3681412"/>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accent3"/>
              </a:buClr>
              <a:buSzPts val="1800"/>
              <a:buFont typeface="Average"/>
              <a:buNone/>
            </a:pPr>
            <a:r>
              <a:rPr lang="en-GB" sz="1800" b="0" i="0" u="none" strike="noStrike" cap="none" dirty="0">
                <a:solidFill>
                  <a:schemeClr val="tx1"/>
                </a:solidFill>
                <a:latin typeface="+mn-lt"/>
                <a:ea typeface="Average"/>
                <a:cs typeface="Average"/>
                <a:sym typeface="Average"/>
              </a:rPr>
              <a:t>We hear a lot about “responsible science” or being a “responsible scientist”, but what does it mean to you?</a:t>
            </a:r>
            <a:endParaRPr sz="1800" b="0" i="0" u="none" strike="noStrike" cap="none" dirty="0">
              <a:solidFill>
                <a:schemeClr val="tx1"/>
              </a:solidFill>
              <a:latin typeface="+mn-lt"/>
              <a:ea typeface="Average"/>
              <a:cs typeface="Average"/>
              <a:sym typeface="Average"/>
            </a:endParaRPr>
          </a:p>
          <a:p>
            <a:pPr marL="342900" marR="0" lvl="0" indent="-342900" algn="l" rtl="0">
              <a:lnSpc>
                <a:spcPct val="115000"/>
              </a:lnSpc>
              <a:spcBef>
                <a:spcPts val="1600"/>
              </a:spcBef>
              <a:spcAft>
                <a:spcPts val="0"/>
              </a:spcAft>
              <a:buClr>
                <a:schemeClr val="accent3"/>
              </a:buClr>
              <a:buSzPts val="1800"/>
              <a:buFont typeface="Arial"/>
              <a:buAutoNum type="arabicPeriod"/>
            </a:pPr>
            <a:r>
              <a:rPr lang="en-GB" sz="1800" b="0" i="0" u="none" strike="noStrike" cap="none" dirty="0">
                <a:solidFill>
                  <a:schemeClr val="tx1"/>
                </a:solidFill>
                <a:latin typeface="+mn-lt"/>
                <a:ea typeface="Average"/>
                <a:cs typeface="Average"/>
                <a:sym typeface="Average"/>
              </a:rPr>
              <a:t>As groups take 10 minutes to identify some key activities that describe “responsible science” or “responsible scientists”. Write these down on the post-it notes.</a:t>
            </a:r>
          </a:p>
        </p:txBody>
      </p:sp>
      <p:pic>
        <p:nvPicPr>
          <p:cNvPr id="66" name="Google Shape;66;p14" descr="Image result for responsible conduct of research, word cloud"/>
          <p:cNvPicPr preferRelativeResize="0"/>
          <p:nvPr/>
        </p:nvPicPr>
        <p:blipFill rotWithShape="1">
          <a:blip r:embed="rId3">
            <a:alphaModFix/>
          </a:blip>
          <a:srcRect/>
          <a:stretch/>
        </p:blipFill>
        <p:spPr>
          <a:xfrm>
            <a:off x="1885950" y="3198019"/>
            <a:ext cx="5372100" cy="1754981"/>
          </a:xfrm>
          <a:prstGeom prst="rect">
            <a:avLst/>
          </a:prstGeom>
          <a:noFill/>
          <a:ln w="9525" cap="flat" cmpd="sng">
            <a:solidFill>
              <a:schemeClr val="lt1"/>
            </a:solidFill>
            <a:prstDash val="solid"/>
            <a:round/>
            <a:headEnd type="none" w="sm" len="sm"/>
            <a:tailEnd type="none" w="sm" len="sm"/>
          </a:ln>
        </p:spPr>
      </p:pic>
      <p:sp>
        <p:nvSpPr>
          <p:cNvPr id="4" name="Google Shape;71;p15">
            <a:extLst>
              <a:ext uri="{FF2B5EF4-FFF2-40B4-BE49-F238E27FC236}">
                <a16:creationId xmlns:a16="http://schemas.microsoft.com/office/drawing/2014/main" id="{4E3B6967-E7F2-A34C-98C8-F2EF319ED7AF}"/>
              </a:ext>
            </a:extLst>
          </p:cNvPr>
          <p:cNvSpPr txBox="1">
            <a:spLocks noGrp="1"/>
          </p:cNvSpPr>
          <p:nvPr>
            <p:ph type="title"/>
          </p:nvPr>
        </p:nvSpPr>
        <p:spPr>
          <a:xfrm>
            <a:off x="533400" y="445025"/>
            <a:ext cx="82989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dirty="0">
                <a:latin typeface="+mj-lt"/>
              </a:rPr>
              <a:t>What Do You Think “Responsible Science” Is?</a:t>
            </a:r>
            <a:endParaRPr sz="3000" i="0" u="none" strike="noStrike" cap="none" dirty="0">
              <a:solidFill>
                <a:schemeClr val="dk1"/>
              </a:solidFill>
              <a:latin typeface="+mj-lt"/>
              <a:ea typeface="Oswald"/>
              <a:cs typeface="Oswald"/>
              <a:sym typeface="Oswa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35F8E-3B79-3548-B5A2-B27C96892925}"/>
              </a:ext>
            </a:extLst>
          </p:cNvPr>
          <p:cNvSpPr>
            <a:spLocks noGrp="1"/>
          </p:cNvSpPr>
          <p:nvPr>
            <p:ph type="title"/>
          </p:nvPr>
        </p:nvSpPr>
        <p:spPr>
          <a:xfrm>
            <a:off x="585788" y="445025"/>
            <a:ext cx="8246512" cy="572700"/>
          </a:xfrm>
        </p:spPr>
        <p:txBody>
          <a:bodyPr>
            <a:normAutofit fontScale="90000"/>
          </a:bodyPr>
          <a:lstStyle/>
          <a:p>
            <a:r>
              <a:rPr lang="en-GB" dirty="0"/>
              <a:t>Plan for Open Science Training</a:t>
            </a:r>
          </a:p>
        </p:txBody>
      </p:sp>
      <p:sp>
        <p:nvSpPr>
          <p:cNvPr id="3" name="Text Placeholder 2">
            <a:extLst>
              <a:ext uri="{FF2B5EF4-FFF2-40B4-BE49-F238E27FC236}">
                <a16:creationId xmlns:a16="http://schemas.microsoft.com/office/drawing/2014/main" id="{882DD867-6393-9B49-8973-6AFB1C0F26F4}"/>
              </a:ext>
            </a:extLst>
          </p:cNvPr>
          <p:cNvSpPr>
            <a:spLocks noGrp="1"/>
          </p:cNvSpPr>
          <p:nvPr>
            <p:ph type="body" idx="1"/>
          </p:nvPr>
        </p:nvSpPr>
        <p:spPr>
          <a:xfrm>
            <a:off x="585788" y="1152474"/>
            <a:ext cx="8246512" cy="3991025"/>
          </a:xfrm>
        </p:spPr>
        <p:txBody>
          <a:bodyPr>
            <a:normAutofit fontScale="62500" lnSpcReduction="20000"/>
          </a:bodyPr>
          <a:lstStyle/>
          <a:p>
            <a:pPr marL="114300" indent="0">
              <a:buNone/>
            </a:pPr>
            <a:r>
              <a:rPr lang="en-GB" b="1" dirty="0">
                <a:solidFill>
                  <a:schemeClr val="tx1"/>
                </a:solidFill>
              </a:rPr>
              <a:t>August 9th</a:t>
            </a:r>
            <a:endParaRPr lang="en-GB" dirty="0">
              <a:solidFill>
                <a:schemeClr val="tx1"/>
              </a:solidFill>
            </a:endParaRPr>
          </a:p>
          <a:p>
            <a:pPr marL="114300" indent="0">
              <a:buNone/>
            </a:pPr>
            <a:r>
              <a:rPr lang="en-GB" dirty="0">
                <a:solidFill>
                  <a:schemeClr val="tx1"/>
                </a:solidFill>
              </a:rPr>
              <a:t>8:30 - 10:30 Survey results (</a:t>
            </a:r>
            <a:r>
              <a:rPr lang="en-GB" u="sng" dirty="0">
                <a:solidFill>
                  <a:schemeClr val="tx1"/>
                </a:solidFill>
                <a:hlinkClick r:id="rId2">
                  <a:extLst>
                    <a:ext uri="{A12FA001-AC4F-418D-AE19-62706E023703}">
                      <ahyp:hlinkClr xmlns:ahyp="http://schemas.microsoft.com/office/drawing/2018/hyperlinkcolor" val="tx"/>
                    </a:ext>
                  </a:extLst>
                </a:hlinkClick>
              </a:rPr>
              <a:t>last year’s slides</a:t>
            </a:r>
            <a:r>
              <a:rPr lang="en-GB" dirty="0">
                <a:solidFill>
                  <a:schemeClr val="tx1"/>
                </a:solidFill>
              </a:rPr>
              <a:t> as example) 20mins</a:t>
            </a:r>
          </a:p>
          <a:p>
            <a:pPr marL="114300" indent="0">
              <a:buNone/>
            </a:pPr>
            <a:r>
              <a:rPr lang="en-GB" u="sng" dirty="0">
                <a:solidFill>
                  <a:schemeClr val="tx1"/>
                </a:solidFill>
                <a:hlinkClick r:id="rId3">
                  <a:extLst>
                    <a:ext uri="{A12FA001-AC4F-418D-AE19-62706E023703}">
                      <ahyp:hlinkClr xmlns:ahyp="http://schemas.microsoft.com/office/drawing/2018/hyperlinkcolor" val="tx"/>
                    </a:ext>
                  </a:extLst>
                </a:hlinkClick>
              </a:rPr>
              <a:t>Intro to RDM</a:t>
            </a:r>
            <a:r>
              <a:rPr lang="en-GB" dirty="0">
                <a:solidFill>
                  <a:schemeClr val="tx1"/>
                </a:solidFill>
              </a:rPr>
              <a:t> 45 mins + questions</a:t>
            </a:r>
          </a:p>
          <a:p>
            <a:pPr marL="114300" indent="0">
              <a:buNone/>
            </a:pPr>
            <a:r>
              <a:rPr lang="en-GB" u="sng" dirty="0">
                <a:solidFill>
                  <a:schemeClr val="tx1"/>
                </a:solidFill>
                <a:hlinkClick r:id="rId4">
                  <a:extLst>
                    <a:ext uri="{A12FA001-AC4F-418D-AE19-62706E023703}">
                      <ahyp:hlinkClr xmlns:ahyp="http://schemas.microsoft.com/office/drawing/2018/hyperlinkcolor" val="tx"/>
                    </a:ext>
                  </a:extLst>
                </a:hlinkClick>
              </a:rPr>
              <a:t>Discussion exercise on FAIR checklist</a:t>
            </a:r>
            <a:r>
              <a:rPr lang="en-GB" dirty="0">
                <a:solidFill>
                  <a:schemeClr val="tx1"/>
                </a:solidFill>
              </a:rPr>
              <a:t> [DCC] 40mins</a:t>
            </a:r>
          </a:p>
          <a:p>
            <a:pPr marL="114300" indent="0">
              <a:buNone/>
            </a:pPr>
            <a:br>
              <a:rPr lang="en-GB" dirty="0">
                <a:solidFill>
                  <a:schemeClr val="tx1"/>
                </a:solidFill>
              </a:rPr>
            </a:br>
            <a:r>
              <a:rPr lang="en-GB" dirty="0">
                <a:solidFill>
                  <a:schemeClr val="tx1"/>
                </a:solidFill>
              </a:rPr>
              <a:t>10:30 - 11:00 Coffee</a:t>
            </a:r>
          </a:p>
          <a:p>
            <a:pPr marL="114300" indent="0">
              <a:buNone/>
            </a:pPr>
            <a:r>
              <a:rPr lang="en-GB" dirty="0">
                <a:solidFill>
                  <a:schemeClr val="tx1"/>
                </a:solidFill>
              </a:rPr>
              <a:t>11:00 - 13:00 ORCIDs, orientation to </a:t>
            </a:r>
            <a:r>
              <a:rPr lang="en-GB" dirty="0" err="1">
                <a:solidFill>
                  <a:schemeClr val="tx1"/>
                </a:solidFill>
              </a:rPr>
              <a:t>rstudio</a:t>
            </a:r>
            <a:r>
              <a:rPr lang="en-GB" dirty="0">
                <a:solidFill>
                  <a:schemeClr val="tx1"/>
                </a:solidFill>
              </a:rPr>
              <a:t> [GAIL]</a:t>
            </a:r>
          </a:p>
          <a:p>
            <a:pPr marL="114300" indent="0">
              <a:buNone/>
            </a:pPr>
            <a:br>
              <a:rPr lang="en-GB" dirty="0">
                <a:solidFill>
                  <a:schemeClr val="tx1"/>
                </a:solidFill>
              </a:rPr>
            </a:br>
            <a:r>
              <a:rPr lang="en-GB" dirty="0">
                <a:solidFill>
                  <a:schemeClr val="tx1"/>
                </a:solidFill>
              </a:rPr>
              <a:t>14:00 - 15:00  </a:t>
            </a:r>
            <a:r>
              <a:rPr lang="en-GB" u="sng" dirty="0">
                <a:solidFill>
                  <a:schemeClr val="tx1"/>
                </a:solidFill>
                <a:hlinkClick r:id="rId5">
                  <a:extLst>
                    <a:ext uri="{A12FA001-AC4F-418D-AE19-62706E023703}">
                      <ahyp:hlinkClr xmlns:ahyp="http://schemas.microsoft.com/office/drawing/2018/hyperlinkcolor" val="tx"/>
                    </a:ext>
                  </a:extLst>
                </a:hlinkClick>
              </a:rPr>
              <a:t>intro to DMPs</a:t>
            </a:r>
            <a:r>
              <a:rPr lang="en-GB" dirty="0">
                <a:solidFill>
                  <a:schemeClr val="tx1"/>
                </a:solidFill>
              </a:rPr>
              <a:t> - close on </a:t>
            </a:r>
            <a:r>
              <a:rPr lang="en-GB" u="sng" dirty="0">
                <a:solidFill>
                  <a:schemeClr val="tx1"/>
                </a:solidFill>
                <a:hlinkClick r:id="rId6">
                  <a:extLst>
                    <a:ext uri="{A12FA001-AC4F-418D-AE19-62706E023703}">
                      <ahyp:hlinkClr xmlns:ahyp="http://schemas.microsoft.com/office/drawing/2018/hyperlinkcolor" val="tx"/>
                    </a:ext>
                  </a:extLst>
                </a:hlinkClick>
              </a:rPr>
              <a:t>looking at a DMP</a:t>
            </a:r>
            <a:r>
              <a:rPr lang="en-GB" dirty="0">
                <a:solidFill>
                  <a:schemeClr val="tx1"/>
                </a:solidFill>
              </a:rPr>
              <a:t> note what is good and how to improve it [DCC]</a:t>
            </a:r>
          </a:p>
          <a:p>
            <a:pPr marL="114300" indent="0">
              <a:buNone/>
            </a:pPr>
            <a:r>
              <a:rPr lang="en-GB" dirty="0">
                <a:solidFill>
                  <a:schemeClr val="tx1"/>
                </a:solidFill>
              </a:rPr>
              <a:t>15:00 - 16:00 markdown of a DMP (case study of predatory / reputable OA journals) [GAIL]</a:t>
            </a:r>
          </a:p>
          <a:p>
            <a:pPr marL="114300" indent="0">
              <a:buNone/>
            </a:pPr>
            <a:br>
              <a:rPr lang="en-GB" dirty="0">
                <a:solidFill>
                  <a:schemeClr val="tx1"/>
                </a:solidFill>
              </a:rPr>
            </a:br>
            <a:r>
              <a:rPr lang="en-GB" b="1" dirty="0">
                <a:solidFill>
                  <a:schemeClr val="tx1"/>
                </a:solidFill>
              </a:rPr>
              <a:t>August 10th</a:t>
            </a:r>
            <a:endParaRPr lang="en-GB" dirty="0">
              <a:solidFill>
                <a:schemeClr val="tx1"/>
              </a:solidFill>
            </a:endParaRPr>
          </a:p>
          <a:p>
            <a:pPr marL="114300" indent="0">
              <a:buNone/>
            </a:pPr>
            <a:r>
              <a:rPr lang="en-GB" dirty="0">
                <a:solidFill>
                  <a:schemeClr val="tx1"/>
                </a:solidFill>
              </a:rPr>
              <a:t>8:30-10:30 markdown of a DMP continued and plotting journal licences [GAIL]</a:t>
            </a:r>
          </a:p>
          <a:p>
            <a:pPr marL="114300" indent="0">
              <a:buNone/>
            </a:pPr>
            <a:r>
              <a:rPr lang="en-GB" dirty="0">
                <a:solidFill>
                  <a:schemeClr val="tx1"/>
                </a:solidFill>
              </a:rPr>
              <a:t>10:30-11:00 coffee</a:t>
            </a:r>
          </a:p>
          <a:p>
            <a:pPr marL="114300" indent="0">
              <a:buNone/>
            </a:pPr>
            <a:r>
              <a:rPr lang="en-GB" dirty="0">
                <a:solidFill>
                  <a:schemeClr val="tx1"/>
                </a:solidFill>
              </a:rPr>
              <a:t>11:00-13:00 co-taught session on data sharing (c.30-45 min each): </a:t>
            </a:r>
          </a:p>
          <a:p>
            <a:pPr marL="114300" indent="0">
              <a:buNone/>
            </a:pPr>
            <a:r>
              <a:rPr lang="en-GB" dirty="0">
                <a:solidFill>
                  <a:schemeClr val="tx1"/>
                </a:solidFill>
              </a:rPr>
              <a:t>1. Review derivative DOAJ seal dataset and re3data to select repo - see </a:t>
            </a:r>
            <a:r>
              <a:rPr lang="en-GB" u="sng" dirty="0">
                <a:solidFill>
                  <a:schemeClr val="tx1"/>
                </a:solidFill>
                <a:hlinkClick r:id="rId7">
                  <a:extLst>
                    <a:ext uri="{A12FA001-AC4F-418D-AE19-62706E023703}">
                      <ahyp:hlinkClr xmlns:ahyp="http://schemas.microsoft.com/office/drawing/2018/hyperlinkcolor" val="tx"/>
                    </a:ext>
                  </a:extLst>
                </a:hlinkClick>
              </a:rPr>
              <a:t>final slide of DMP</a:t>
            </a:r>
            <a:endParaRPr lang="en-GB" dirty="0">
              <a:solidFill>
                <a:schemeClr val="tx1"/>
              </a:solidFill>
            </a:endParaRPr>
          </a:p>
          <a:p>
            <a:pPr marL="114300" indent="0">
              <a:buNone/>
            </a:pPr>
            <a:r>
              <a:rPr lang="en-GB" dirty="0">
                <a:solidFill>
                  <a:schemeClr val="tx1"/>
                </a:solidFill>
              </a:rPr>
              <a:t>2. Gail to do deposit (see if we can use Caltech training repository)</a:t>
            </a:r>
          </a:p>
          <a:p>
            <a:pPr marL="114300" indent="0">
              <a:buNone/>
            </a:pPr>
            <a:r>
              <a:rPr lang="en-GB" dirty="0">
                <a:solidFill>
                  <a:schemeClr val="tx1"/>
                </a:solidFill>
              </a:rPr>
              <a:t>3. Louise to close with discussion on licensing and ethics</a:t>
            </a:r>
          </a:p>
          <a:p>
            <a:pPr marL="114300" indent="0">
              <a:buNone/>
            </a:pPr>
            <a:br>
              <a:rPr lang="en-GB" dirty="0">
                <a:solidFill>
                  <a:schemeClr val="tx1"/>
                </a:solidFill>
              </a:rPr>
            </a:br>
            <a:r>
              <a:rPr lang="en-GB" dirty="0">
                <a:solidFill>
                  <a:schemeClr val="tx1"/>
                </a:solidFill>
              </a:rPr>
              <a:t>14:00 - 15:30 Finish document in markdown, sync to ORCID, publish to GitHub [GAIL]</a:t>
            </a:r>
          </a:p>
          <a:p>
            <a:pPr marL="114300" indent="0">
              <a:buNone/>
            </a:pPr>
            <a:r>
              <a:rPr lang="en-GB" dirty="0">
                <a:solidFill>
                  <a:schemeClr val="tx1"/>
                </a:solidFill>
              </a:rPr>
              <a:t>15:30 - 16:30 Broad discussion on being an open science citizen and FAIR practices [LOUISE]</a:t>
            </a:r>
          </a:p>
        </p:txBody>
      </p:sp>
    </p:spTree>
    <p:extLst>
      <p:ext uri="{BB962C8B-B14F-4D97-AF65-F5344CB8AC3E}">
        <p14:creationId xmlns:p14="http://schemas.microsoft.com/office/powerpoint/2010/main" val="3759062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533400" y="445025"/>
            <a:ext cx="82989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latin typeface="+mj-lt"/>
              </a:rPr>
              <a:t>Balancing Multiple Roles as a Scientist</a:t>
            </a:r>
            <a:endParaRPr dirty="0">
              <a:latin typeface="+mj-lt"/>
            </a:endParaRPr>
          </a:p>
        </p:txBody>
      </p:sp>
      <p:sp>
        <p:nvSpPr>
          <p:cNvPr id="78" name="Google Shape;78;p16"/>
          <p:cNvSpPr txBox="1">
            <a:spLocks noGrp="1"/>
          </p:cNvSpPr>
          <p:nvPr>
            <p:ph type="body" idx="1"/>
          </p:nvPr>
        </p:nvSpPr>
        <p:spPr>
          <a:xfrm>
            <a:off x="533400" y="1152475"/>
            <a:ext cx="8298900" cy="3416400"/>
          </a:xfrm>
          <a:prstGeom prst="rect">
            <a:avLst/>
          </a:prstGeom>
        </p:spPr>
        <p:txBody>
          <a:bodyPr spcFirstLastPara="1" wrap="square" lIns="91425" tIns="91425" rIns="91425" bIns="91425" anchor="t" anchorCtr="0">
            <a:noAutofit/>
          </a:bodyPr>
          <a:lstStyle/>
          <a:p>
            <a:pPr marL="285750" indent="-285750">
              <a:lnSpc>
                <a:spcPct val="150000"/>
              </a:lnSpc>
            </a:pPr>
            <a:r>
              <a:rPr lang="en-GB" dirty="0">
                <a:solidFill>
                  <a:schemeClr val="tx1"/>
                </a:solidFill>
                <a:latin typeface="+mn-lt"/>
              </a:rPr>
              <a:t>Data producer</a:t>
            </a:r>
          </a:p>
          <a:p>
            <a:pPr marL="285750" indent="-285750">
              <a:lnSpc>
                <a:spcPct val="150000"/>
              </a:lnSpc>
            </a:pPr>
            <a:r>
              <a:rPr lang="en-GB" dirty="0">
                <a:solidFill>
                  <a:schemeClr val="tx1"/>
                </a:solidFill>
                <a:latin typeface="+mn-lt"/>
              </a:rPr>
              <a:t>Data user and/or collaborator</a:t>
            </a:r>
          </a:p>
          <a:p>
            <a:pPr marL="285750" indent="-285750">
              <a:lnSpc>
                <a:spcPct val="150000"/>
              </a:lnSpc>
            </a:pPr>
            <a:r>
              <a:rPr lang="en-GB" dirty="0">
                <a:solidFill>
                  <a:schemeClr val="tx1"/>
                </a:solidFill>
                <a:latin typeface="+mn-lt"/>
              </a:rPr>
              <a:t>Author</a:t>
            </a:r>
            <a:endParaRPr dirty="0">
              <a:solidFill>
                <a:schemeClr val="tx1"/>
              </a:solidFill>
              <a:latin typeface="+mn-lt"/>
            </a:endParaRPr>
          </a:p>
          <a:p>
            <a:pPr marL="285750" indent="-285750">
              <a:lnSpc>
                <a:spcPct val="150000"/>
              </a:lnSpc>
            </a:pPr>
            <a:r>
              <a:rPr lang="en-GB" dirty="0">
                <a:solidFill>
                  <a:schemeClr val="tx1"/>
                </a:solidFill>
                <a:latin typeface="+mn-lt"/>
              </a:rPr>
              <a:t>Employee</a:t>
            </a:r>
            <a:endParaRPr dirty="0">
              <a:solidFill>
                <a:schemeClr val="tx1"/>
              </a:solidFill>
              <a:latin typeface="+mn-lt"/>
            </a:endParaRPr>
          </a:p>
          <a:p>
            <a:pPr marL="285750" indent="-285750">
              <a:lnSpc>
                <a:spcPct val="150000"/>
              </a:lnSpc>
            </a:pPr>
            <a:r>
              <a:rPr lang="en-GB" dirty="0">
                <a:solidFill>
                  <a:schemeClr val="tx1"/>
                </a:solidFill>
                <a:latin typeface="+mn-lt"/>
              </a:rPr>
              <a:t>Teacher/mentor</a:t>
            </a:r>
            <a:endParaRPr dirty="0">
              <a:solidFill>
                <a:schemeClr val="tx1"/>
              </a:solidFill>
              <a:latin typeface="+mn-lt"/>
            </a:endParaRPr>
          </a:p>
          <a:p>
            <a:pPr marL="285750" indent="-285750">
              <a:lnSpc>
                <a:spcPct val="150000"/>
              </a:lnSpc>
            </a:pPr>
            <a:r>
              <a:rPr lang="en-GB" dirty="0">
                <a:solidFill>
                  <a:schemeClr val="tx1"/>
                </a:solidFill>
                <a:latin typeface="+mn-lt"/>
              </a:rPr>
              <a:t>Recipient of public funds</a:t>
            </a:r>
            <a:endParaRPr dirty="0">
              <a:solidFill>
                <a:schemeClr val="tx1"/>
              </a:solidFill>
              <a:latin typeface="+mn-lt"/>
            </a:endParaRPr>
          </a:p>
          <a:p>
            <a:pPr marL="285750" indent="-285750">
              <a:lnSpc>
                <a:spcPct val="150000"/>
              </a:lnSpc>
            </a:pPr>
            <a:r>
              <a:rPr lang="en-GB" dirty="0">
                <a:solidFill>
                  <a:schemeClr val="tx1"/>
                </a:solidFill>
                <a:latin typeface="+mn-lt"/>
              </a:rPr>
              <a:t>Recipient of public trust</a:t>
            </a:r>
            <a:endParaRPr dirty="0">
              <a:solidFill>
                <a:schemeClr val="tx1"/>
              </a:solidFill>
              <a:latin typeface="+mn-lt"/>
            </a:endParaRPr>
          </a:p>
          <a:p>
            <a:pPr marL="285750" indent="-285750">
              <a:lnSpc>
                <a:spcPct val="150000"/>
              </a:lnSpc>
            </a:pPr>
            <a:r>
              <a:rPr lang="en-GB" dirty="0">
                <a:solidFill>
                  <a:schemeClr val="tx1"/>
                </a:solidFill>
                <a:latin typeface="+mn-lt"/>
              </a:rPr>
              <a:t>Citizen/legally-obligated individual</a:t>
            </a:r>
            <a:endParaRPr dirty="0">
              <a:solidFill>
                <a:schemeClr val="tx1"/>
              </a:solidFill>
              <a:latin typeface="+mn-lt"/>
            </a:endParaRPr>
          </a:p>
        </p:txBody>
      </p:sp>
      <p:pic>
        <p:nvPicPr>
          <p:cNvPr id="79" name="Google Shape;79;p16" descr="hats"/>
          <p:cNvPicPr preferRelativeResize="0"/>
          <p:nvPr/>
        </p:nvPicPr>
        <p:blipFill rotWithShape="1">
          <a:blip r:embed="rId3">
            <a:alphaModFix/>
          </a:blip>
          <a:srcRect/>
          <a:stretch/>
        </p:blipFill>
        <p:spPr>
          <a:xfrm>
            <a:off x="5070000" y="1152475"/>
            <a:ext cx="2911949" cy="3131128"/>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53D4D5-3927-6144-A07E-4E5145D049E8}"/>
              </a:ext>
            </a:extLst>
          </p:cNvPr>
          <p:cNvPicPr>
            <a:picLocks noChangeAspect="1"/>
          </p:cNvPicPr>
          <p:nvPr/>
        </p:nvPicPr>
        <p:blipFill>
          <a:blip r:embed="rId3"/>
          <a:stretch>
            <a:fillRect/>
          </a:stretch>
        </p:blipFill>
        <p:spPr>
          <a:xfrm>
            <a:off x="1971611" y="0"/>
            <a:ext cx="5200777" cy="5143500"/>
          </a:xfrm>
          <a:prstGeom prst="rect">
            <a:avLst/>
          </a:prstGeom>
        </p:spPr>
      </p:pic>
      <p:sp>
        <p:nvSpPr>
          <p:cNvPr id="7" name="TextBox 6">
            <a:extLst>
              <a:ext uri="{FF2B5EF4-FFF2-40B4-BE49-F238E27FC236}">
                <a16:creationId xmlns:a16="http://schemas.microsoft.com/office/drawing/2014/main" id="{BA11B83C-2D34-924A-AA23-9CFC011F4712}"/>
              </a:ext>
            </a:extLst>
          </p:cNvPr>
          <p:cNvSpPr txBox="1"/>
          <p:nvPr/>
        </p:nvSpPr>
        <p:spPr>
          <a:xfrm>
            <a:off x="6957732" y="342900"/>
            <a:ext cx="2300630" cy="1077218"/>
          </a:xfrm>
          <a:prstGeom prst="rect">
            <a:avLst/>
          </a:prstGeom>
          <a:noFill/>
        </p:spPr>
        <p:txBody>
          <a:bodyPr wrap="none" rtlCol="0">
            <a:spAutoFit/>
          </a:bodyPr>
          <a:lstStyle/>
          <a:p>
            <a:r>
              <a:rPr lang="en-GB" sz="1800" dirty="0">
                <a:solidFill>
                  <a:schemeClr val="tx1"/>
                </a:solidFill>
                <a:sym typeface="Average"/>
              </a:rPr>
              <a:t>Not just about being </a:t>
            </a:r>
            <a:endParaRPr lang="en-GB" dirty="0">
              <a:solidFill>
                <a:schemeClr val="tx1"/>
              </a:solidFill>
            </a:endParaRPr>
          </a:p>
          <a:p>
            <a:pPr marL="285750" lvl="4" indent="-285750">
              <a:buFont typeface="Arial" panose="020B0604020202020204" pitchFamily="34" charset="0"/>
              <a:buChar char="•"/>
            </a:pPr>
            <a:r>
              <a:rPr lang="en-GB" sz="1600" dirty="0">
                <a:solidFill>
                  <a:schemeClr val="tx1"/>
                </a:solidFill>
                <a:sym typeface="Average"/>
              </a:rPr>
              <a:t>“good at your work”</a:t>
            </a:r>
            <a:endParaRPr lang="en-GB" sz="1600" dirty="0">
              <a:solidFill>
                <a:schemeClr val="tx1"/>
              </a:solidFill>
            </a:endParaRPr>
          </a:p>
          <a:p>
            <a:pPr marL="285750" lvl="2" indent="-285750">
              <a:buFont typeface="Arial" panose="020B0604020202020204" pitchFamily="34" charset="0"/>
              <a:buChar char="•"/>
            </a:pPr>
            <a:r>
              <a:rPr lang="en-GB" sz="1600" dirty="0">
                <a:solidFill>
                  <a:schemeClr val="tx1"/>
                </a:solidFill>
                <a:ea typeface="Average"/>
                <a:cs typeface="Average"/>
                <a:sym typeface="Average"/>
              </a:rPr>
              <a:t>producing data</a:t>
            </a:r>
          </a:p>
          <a:p>
            <a:endParaRPr lang="en-GB" dirty="0"/>
          </a:p>
        </p:txBody>
      </p:sp>
    </p:spTree>
    <p:extLst>
      <p:ext uri="{BB962C8B-B14F-4D97-AF65-F5344CB8AC3E}">
        <p14:creationId xmlns:p14="http://schemas.microsoft.com/office/powerpoint/2010/main" val="434271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88233-7EC0-014D-8457-3D6D83C206F9}"/>
              </a:ext>
            </a:extLst>
          </p:cNvPr>
          <p:cNvSpPr>
            <a:spLocks noGrp="1"/>
          </p:cNvSpPr>
          <p:nvPr>
            <p:ph type="title"/>
          </p:nvPr>
        </p:nvSpPr>
        <p:spPr>
          <a:xfrm>
            <a:off x="557212" y="445025"/>
            <a:ext cx="8275087" cy="572700"/>
          </a:xfrm>
        </p:spPr>
        <p:txBody>
          <a:bodyPr>
            <a:normAutofit fontScale="90000"/>
          </a:bodyPr>
          <a:lstStyle/>
          <a:p>
            <a:r>
              <a:rPr lang="en-GB" dirty="0">
                <a:latin typeface="+mj-lt"/>
              </a:rPr>
              <a:t>RCR as a Collaborative Endeavour</a:t>
            </a:r>
          </a:p>
        </p:txBody>
      </p:sp>
      <p:pic>
        <p:nvPicPr>
          <p:cNvPr id="5" name="Picture 4">
            <a:extLst>
              <a:ext uri="{FF2B5EF4-FFF2-40B4-BE49-F238E27FC236}">
                <a16:creationId xmlns:a16="http://schemas.microsoft.com/office/drawing/2014/main" id="{D995EC49-6D3B-D544-A1BE-D25BEB226A2B}"/>
              </a:ext>
            </a:extLst>
          </p:cNvPr>
          <p:cNvPicPr>
            <a:picLocks noChangeAspect="1"/>
          </p:cNvPicPr>
          <p:nvPr/>
        </p:nvPicPr>
        <p:blipFill rotWithShape="1">
          <a:blip r:embed="rId3"/>
          <a:srcRect t="15686"/>
          <a:stretch/>
        </p:blipFill>
        <p:spPr>
          <a:xfrm>
            <a:off x="360819" y="1228725"/>
            <a:ext cx="7538581" cy="3373437"/>
          </a:xfrm>
          <a:prstGeom prst="rect">
            <a:avLst/>
          </a:prstGeom>
        </p:spPr>
      </p:pic>
      <p:cxnSp>
        <p:nvCxnSpPr>
          <p:cNvPr id="7" name="Straight Arrow Connector 6">
            <a:extLst>
              <a:ext uri="{FF2B5EF4-FFF2-40B4-BE49-F238E27FC236}">
                <a16:creationId xmlns:a16="http://schemas.microsoft.com/office/drawing/2014/main" id="{E0F000CF-4259-1A44-8E3E-6E8007875C84}"/>
              </a:ext>
            </a:extLst>
          </p:cNvPr>
          <p:cNvCxnSpPr/>
          <p:nvPr/>
        </p:nvCxnSpPr>
        <p:spPr>
          <a:xfrm>
            <a:off x="3414713" y="2700337"/>
            <a:ext cx="985838"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303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86F5-DB12-C84E-BDCB-D36E7F4E3D2E}"/>
              </a:ext>
            </a:extLst>
          </p:cNvPr>
          <p:cNvSpPr>
            <a:spLocks noGrp="1"/>
          </p:cNvSpPr>
          <p:nvPr>
            <p:ph type="title"/>
          </p:nvPr>
        </p:nvSpPr>
        <p:spPr>
          <a:xfrm>
            <a:off x="557213" y="459312"/>
            <a:ext cx="8475112" cy="572700"/>
          </a:xfrm>
        </p:spPr>
        <p:txBody>
          <a:bodyPr>
            <a:normAutofit fontScale="90000"/>
          </a:bodyPr>
          <a:lstStyle/>
          <a:p>
            <a:r>
              <a:rPr lang="en-GB" dirty="0">
                <a:latin typeface="+mj-lt"/>
              </a:rPr>
              <a:t>Changing The Practices, Environments and Practitioners</a:t>
            </a:r>
          </a:p>
        </p:txBody>
      </p:sp>
      <p:sp>
        <p:nvSpPr>
          <p:cNvPr id="3" name="Text Placeholder 2">
            <a:extLst>
              <a:ext uri="{FF2B5EF4-FFF2-40B4-BE49-F238E27FC236}">
                <a16:creationId xmlns:a16="http://schemas.microsoft.com/office/drawing/2014/main" id="{09D8D338-D890-AE4C-83C7-DE87E7B183E9}"/>
              </a:ext>
            </a:extLst>
          </p:cNvPr>
          <p:cNvSpPr>
            <a:spLocks noGrp="1"/>
          </p:cNvSpPr>
          <p:nvPr>
            <p:ph type="body" idx="1"/>
          </p:nvPr>
        </p:nvSpPr>
        <p:spPr>
          <a:xfrm>
            <a:off x="557212" y="1152474"/>
            <a:ext cx="8275087" cy="4091039"/>
          </a:xfrm>
        </p:spPr>
        <p:txBody>
          <a:bodyPr>
            <a:normAutofit fontScale="92500" lnSpcReduction="10000"/>
          </a:bodyPr>
          <a:lstStyle/>
          <a:p>
            <a:r>
              <a:rPr lang="en-GB" dirty="0">
                <a:solidFill>
                  <a:schemeClr val="tx1"/>
                </a:solidFill>
                <a:latin typeface="+mn-lt"/>
              </a:rPr>
              <a:t>Individual responsibility</a:t>
            </a:r>
          </a:p>
          <a:p>
            <a:pPr lvl="1"/>
            <a:r>
              <a:rPr lang="en-GB" sz="1700" dirty="0">
                <a:solidFill>
                  <a:schemeClr val="tx1"/>
                </a:solidFill>
                <a:latin typeface="+mn-lt"/>
              </a:rPr>
              <a:t>Compliance</a:t>
            </a:r>
          </a:p>
          <a:p>
            <a:pPr lvl="1"/>
            <a:r>
              <a:rPr lang="en-GB" sz="1700" dirty="0">
                <a:solidFill>
                  <a:schemeClr val="tx1"/>
                </a:solidFill>
                <a:latin typeface="+mn-lt"/>
              </a:rPr>
              <a:t>Active engagement</a:t>
            </a:r>
          </a:p>
          <a:p>
            <a:r>
              <a:rPr lang="en-GB" dirty="0">
                <a:solidFill>
                  <a:schemeClr val="tx1"/>
                </a:solidFill>
                <a:latin typeface="+mn-lt"/>
              </a:rPr>
              <a:t>Institutions</a:t>
            </a:r>
          </a:p>
          <a:p>
            <a:pPr lvl="1"/>
            <a:r>
              <a:rPr lang="en-GB" sz="1700" dirty="0">
                <a:solidFill>
                  <a:schemeClr val="tx1"/>
                </a:solidFill>
                <a:latin typeface="+mn-lt"/>
              </a:rPr>
              <a:t>Create supportive infrastructures</a:t>
            </a:r>
          </a:p>
          <a:p>
            <a:pPr lvl="1"/>
            <a:r>
              <a:rPr lang="en-GB" sz="1700" dirty="0">
                <a:solidFill>
                  <a:schemeClr val="tx1"/>
                </a:solidFill>
                <a:latin typeface="+mn-lt"/>
              </a:rPr>
              <a:t>Monitor and mediate</a:t>
            </a:r>
          </a:p>
          <a:p>
            <a:r>
              <a:rPr lang="en-GB" dirty="0">
                <a:solidFill>
                  <a:schemeClr val="tx1"/>
                </a:solidFill>
                <a:latin typeface="+mn-lt"/>
              </a:rPr>
              <a:t>National/international systems</a:t>
            </a:r>
          </a:p>
          <a:p>
            <a:r>
              <a:rPr lang="en-GB" dirty="0">
                <a:solidFill>
                  <a:schemeClr val="tx1"/>
                </a:solidFill>
                <a:latin typeface="+mn-lt"/>
              </a:rPr>
              <a:t>International science community</a:t>
            </a:r>
          </a:p>
          <a:p>
            <a:pPr lvl="1"/>
            <a:r>
              <a:rPr lang="en-GB" sz="1700" dirty="0">
                <a:solidFill>
                  <a:schemeClr val="tx1"/>
                </a:solidFill>
                <a:latin typeface="+mn-lt"/>
              </a:rPr>
              <a:t>Monitoring</a:t>
            </a:r>
          </a:p>
          <a:p>
            <a:pPr lvl="1"/>
            <a:r>
              <a:rPr lang="en-GB" sz="1700" dirty="0">
                <a:solidFill>
                  <a:schemeClr val="tx1"/>
                </a:solidFill>
                <a:latin typeface="+mn-lt"/>
              </a:rPr>
              <a:t>Fostering culture</a:t>
            </a:r>
          </a:p>
          <a:p>
            <a:pPr marL="114300" indent="0">
              <a:buNone/>
            </a:pPr>
            <a:endParaRPr lang="en-GB" dirty="0">
              <a:latin typeface="+mn-lt"/>
            </a:endParaRPr>
          </a:p>
        </p:txBody>
      </p:sp>
    </p:spTree>
    <p:extLst>
      <p:ext uri="{BB962C8B-B14F-4D97-AF65-F5344CB8AC3E}">
        <p14:creationId xmlns:p14="http://schemas.microsoft.com/office/powerpoint/2010/main" val="2069905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533400" y="445025"/>
            <a:ext cx="82989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Oswald"/>
              <a:buNone/>
            </a:pPr>
            <a:r>
              <a:rPr lang="en-GB" sz="3000" b="0" i="0" u="none" strike="noStrike" cap="none" dirty="0">
                <a:solidFill>
                  <a:schemeClr val="dk1"/>
                </a:solidFill>
                <a:latin typeface="+mj-lt"/>
                <a:ea typeface="Oswald"/>
                <a:cs typeface="Oswald"/>
                <a:sym typeface="Oswald"/>
              </a:rPr>
              <a:t>Key Traits of “Responsibility” Discussions</a:t>
            </a:r>
            <a:endParaRPr sz="3000" b="0" i="0" u="none" strike="noStrike" cap="none" dirty="0">
              <a:solidFill>
                <a:schemeClr val="dk1"/>
              </a:solidFill>
              <a:latin typeface="+mj-lt"/>
              <a:ea typeface="Oswald"/>
              <a:cs typeface="Oswald"/>
              <a:sym typeface="Oswald"/>
            </a:endParaRPr>
          </a:p>
        </p:txBody>
      </p:sp>
      <p:sp>
        <p:nvSpPr>
          <p:cNvPr id="72" name="Google Shape;72;p15"/>
          <p:cNvSpPr txBox="1">
            <a:spLocks noGrp="1"/>
          </p:cNvSpPr>
          <p:nvPr>
            <p:ph type="body" idx="1"/>
          </p:nvPr>
        </p:nvSpPr>
        <p:spPr>
          <a:xfrm>
            <a:off x="533400" y="1152475"/>
            <a:ext cx="8298900" cy="3849016"/>
          </a:xfrm>
          <a:prstGeom prst="rect">
            <a:avLst/>
          </a:prstGeom>
          <a:noFill/>
          <a:ln>
            <a:noFill/>
          </a:ln>
        </p:spPr>
        <p:txBody>
          <a:bodyPr spcFirstLastPara="1" wrap="square" lIns="91425" tIns="91425" rIns="91425" bIns="91425" anchor="t" anchorCtr="0">
            <a:noAutofit/>
          </a:bodyPr>
          <a:lstStyle/>
          <a:p>
            <a:pPr marL="425450" indent="-285750">
              <a:spcBef>
                <a:spcPts val="1600"/>
              </a:spcBef>
              <a:buSzPts val="1400"/>
            </a:pPr>
            <a:r>
              <a:rPr lang="en-GB" dirty="0">
                <a:solidFill>
                  <a:schemeClr val="tx1"/>
                </a:solidFill>
                <a:latin typeface="+mn-lt"/>
              </a:rPr>
              <a:t>Practice of scientific investigation with </a:t>
            </a:r>
            <a:r>
              <a:rPr lang="en-GB" u="sng" dirty="0">
                <a:solidFill>
                  <a:schemeClr val="tx1"/>
                </a:solidFill>
                <a:latin typeface="+mn-lt"/>
              </a:rPr>
              <a:t>integrity</a:t>
            </a:r>
          </a:p>
          <a:p>
            <a:pPr marL="425450" indent="-285750">
              <a:spcBef>
                <a:spcPts val="1600"/>
              </a:spcBef>
              <a:buSzPts val="1400"/>
            </a:pPr>
            <a:endParaRPr lang="en-GB" dirty="0">
              <a:solidFill>
                <a:schemeClr val="tx1"/>
              </a:solidFill>
              <a:latin typeface="+mn-lt"/>
            </a:endParaRPr>
          </a:p>
          <a:p>
            <a:pPr indent="-317500">
              <a:spcBef>
                <a:spcPts val="1600"/>
              </a:spcBef>
              <a:buSzPts val="1400"/>
              <a:buFont typeface="Arial" panose="020B0604020202020204" pitchFamily="34" charset="0"/>
              <a:buChar char="•"/>
            </a:pPr>
            <a:endParaRPr b="0" i="0" u="none" strike="noStrike" cap="none" dirty="0">
              <a:solidFill>
                <a:schemeClr val="tx1"/>
              </a:solidFill>
              <a:latin typeface="+mn-lt"/>
              <a:ea typeface="Average"/>
              <a:cs typeface="Average"/>
              <a:sym typeface="Average"/>
            </a:endParaRPr>
          </a:p>
          <a:p>
            <a:pPr marL="457200" marR="0" lvl="0" indent="-228600" algn="l" rtl="0">
              <a:lnSpc>
                <a:spcPct val="115000"/>
              </a:lnSpc>
              <a:spcBef>
                <a:spcPts val="0"/>
              </a:spcBef>
              <a:spcAft>
                <a:spcPts val="0"/>
              </a:spcAft>
              <a:buClr>
                <a:schemeClr val="accent3"/>
              </a:buClr>
              <a:buSzPts val="1800"/>
              <a:buFont typeface="Average"/>
              <a:buNone/>
            </a:pPr>
            <a:endParaRPr sz="1800" b="0" i="0" u="none" strike="noStrike" cap="none" dirty="0">
              <a:solidFill>
                <a:schemeClr val="tx1"/>
              </a:solidFill>
              <a:latin typeface="+mn-lt"/>
              <a:ea typeface="Average"/>
              <a:cs typeface="Average"/>
              <a:sym typeface="Average"/>
            </a:endParaRPr>
          </a:p>
        </p:txBody>
      </p:sp>
      <p:pic>
        <p:nvPicPr>
          <p:cNvPr id="3" name="Picture 2">
            <a:extLst>
              <a:ext uri="{FF2B5EF4-FFF2-40B4-BE49-F238E27FC236}">
                <a16:creationId xmlns:a16="http://schemas.microsoft.com/office/drawing/2014/main" id="{20407675-4C11-7C48-A980-D46DB027E123}"/>
              </a:ext>
            </a:extLst>
          </p:cNvPr>
          <p:cNvPicPr>
            <a:picLocks noChangeAspect="1"/>
          </p:cNvPicPr>
          <p:nvPr/>
        </p:nvPicPr>
        <p:blipFill>
          <a:blip r:embed="rId3"/>
          <a:stretch>
            <a:fillRect/>
          </a:stretch>
        </p:blipFill>
        <p:spPr>
          <a:xfrm>
            <a:off x="1284605" y="1917224"/>
            <a:ext cx="6574790" cy="32190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EA5D-8CFF-D043-AB62-6D8110477367}"/>
              </a:ext>
            </a:extLst>
          </p:cNvPr>
          <p:cNvSpPr>
            <a:spLocks noGrp="1"/>
          </p:cNvSpPr>
          <p:nvPr>
            <p:ph type="title"/>
          </p:nvPr>
        </p:nvSpPr>
        <p:spPr>
          <a:xfrm>
            <a:off x="542924" y="445025"/>
            <a:ext cx="8289375" cy="572700"/>
          </a:xfrm>
        </p:spPr>
        <p:txBody>
          <a:bodyPr>
            <a:normAutofit fontScale="90000"/>
          </a:bodyPr>
          <a:lstStyle/>
          <a:p>
            <a:r>
              <a:rPr lang="en-GB" dirty="0">
                <a:latin typeface="+mj-lt"/>
              </a:rPr>
              <a:t>Key Ethical Norms</a:t>
            </a:r>
          </a:p>
        </p:txBody>
      </p:sp>
      <p:sp>
        <p:nvSpPr>
          <p:cNvPr id="3" name="Text Placeholder 2">
            <a:extLst>
              <a:ext uri="{FF2B5EF4-FFF2-40B4-BE49-F238E27FC236}">
                <a16:creationId xmlns:a16="http://schemas.microsoft.com/office/drawing/2014/main" id="{75D2DC85-E217-6146-99BD-ACEDDDA741D9}"/>
              </a:ext>
            </a:extLst>
          </p:cNvPr>
          <p:cNvSpPr>
            <a:spLocks noGrp="1"/>
          </p:cNvSpPr>
          <p:nvPr>
            <p:ph type="body" idx="1"/>
          </p:nvPr>
        </p:nvSpPr>
        <p:spPr>
          <a:xfrm>
            <a:off x="542924" y="1152474"/>
            <a:ext cx="8289376" cy="3876725"/>
          </a:xfrm>
        </p:spPr>
        <p:txBody>
          <a:bodyPr>
            <a:normAutofit fontScale="92500" lnSpcReduction="10000"/>
          </a:bodyPr>
          <a:lstStyle/>
          <a:p>
            <a:pPr lvl="0">
              <a:lnSpc>
                <a:spcPct val="150000"/>
              </a:lnSpc>
            </a:pPr>
            <a:r>
              <a:rPr lang="en-GB" dirty="0">
                <a:solidFill>
                  <a:schemeClr val="tx1"/>
                </a:solidFill>
                <a:latin typeface="+mn-lt"/>
              </a:rPr>
              <a:t>Awareness and application of professional norms and ethical principles in all areas relating to scientific research</a:t>
            </a:r>
          </a:p>
          <a:p>
            <a:pPr>
              <a:lnSpc>
                <a:spcPct val="170000"/>
              </a:lnSpc>
            </a:pPr>
            <a:endParaRPr lang="en-GB" dirty="0">
              <a:solidFill>
                <a:schemeClr val="tx1"/>
              </a:solidFill>
              <a:latin typeface="+mn-lt"/>
            </a:endParaRPr>
          </a:p>
          <a:p>
            <a:pPr>
              <a:lnSpc>
                <a:spcPct val="170000"/>
              </a:lnSpc>
            </a:pPr>
            <a:r>
              <a:rPr lang="en-GB" dirty="0">
                <a:solidFill>
                  <a:schemeClr val="tx1"/>
                </a:solidFill>
                <a:latin typeface="+mn-lt"/>
              </a:rPr>
              <a:t>Beneficence</a:t>
            </a:r>
          </a:p>
          <a:p>
            <a:pPr>
              <a:lnSpc>
                <a:spcPct val="170000"/>
              </a:lnSpc>
            </a:pPr>
            <a:r>
              <a:rPr lang="en-GB" dirty="0">
                <a:solidFill>
                  <a:schemeClr val="tx1"/>
                </a:solidFill>
                <a:latin typeface="+mn-lt"/>
              </a:rPr>
              <a:t>Non-maleficence (FFP, harm)</a:t>
            </a:r>
          </a:p>
          <a:p>
            <a:pPr>
              <a:lnSpc>
                <a:spcPct val="170000"/>
              </a:lnSpc>
            </a:pPr>
            <a:r>
              <a:rPr lang="en-GB" dirty="0">
                <a:solidFill>
                  <a:schemeClr val="tx1"/>
                </a:solidFill>
                <a:latin typeface="+mn-lt"/>
              </a:rPr>
              <a:t>Accountability</a:t>
            </a:r>
          </a:p>
          <a:p>
            <a:pPr>
              <a:lnSpc>
                <a:spcPct val="170000"/>
              </a:lnSpc>
            </a:pPr>
            <a:r>
              <a:rPr lang="en-GB" dirty="0">
                <a:solidFill>
                  <a:schemeClr val="tx1"/>
                </a:solidFill>
                <a:latin typeface="+mn-lt"/>
              </a:rPr>
              <a:t>Transparency</a:t>
            </a:r>
          </a:p>
          <a:p>
            <a:pPr>
              <a:lnSpc>
                <a:spcPct val="170000"/>
              </a:lnSpc>
            </a:pPr>
            <a:r>
              <a:rPr lang="en-GB" dirty="0">
                <a:solidFill>
                  <a:schemeClr val="tx1"/>
                </a:solidFill>
                <a:latin typeface="+mn-lt"/>
              </a:rPr>
              <a:t>Care</a:t>
            </a:r>
          </a:p>
          <a:p>
            <a:pPr>
              <a:lnSpc>
                <a:spcPct val="170000"/>
              </a:lnSpc>
            </a:pPr>
            <a:r>
              <a:rPr lang="en-GB" dirty="0">
                <a:solidFill>
                  <a:schemeClr val="tx1"/>
                </a:solidFill>
                <a:latin typeface="+mn-lt"/>
              </a:rPr>
              <a:t>Collegiality </a:t>
            </a:r>
          </a:p>
          <a:p>
            <a:endParaRPr lang="en-GB" dirty="0"/>
          </a:p>
        </p:txBody>
      </p:sp>
      <p:pic>
        <p:nvPicPr>
          <p:cNvPr id="4" name="Picture 3">
            <a:extLst>
              <a:ext uri="{FF2B5EF4-FFF2-40B4-BE49-F238E27FC236}">
                <a16:creationId xmlns:a16="http://schemas.microsoft.com/office/drawing/2014/main" id="{E686AA73-A25F-2D4E-A288-5301CA02CA4F}"/>
              </a:ext>
            </a:extLst>
          </p:cNvPr>
          <p:cNvPicPr>
            <a:picLocks noChangeAspect="1"/>
          </p:cNvPicPr>
          <p:nvPr/>
        </p:nvPicPr>
        <p:blipFill>
          <a:blip r:embed="rId2"/>
          <a:stretch>
            <a:fillRect/>
          </a:stretch>
        </p:blipFill>
        <p:spPr>
          <a:xfrm>
            <a:off x="4438650" y="1706879"/>
            <a:ext cx="3322320" cy="3322320"/>
          </a:xfrm>
          <a:prstGeom prst="rect">
            <a:avLst/>
          </a:prstGeom>
        </p:spPr>
      </p:pic>
    </p:spTree>
    <p:extLst>
      <p:ext uri="{BB962C8B-B14F-4D97-AF65-F5344CB8AC3E}">
        <p14:creationId xmlns:p14="http://schemas.microsoft.com/office/powerpoint/2010/main" val="3080353238"/>
      </p:ext>
    </p:extLst>
  </p:cSld>
  <p:clrMapOvr>
    <a:masterClrMapping/>
  </p:clrMapOvr>
</p:sld>
</file>

<file path=ppt/theme/theme1.xml><?xml version="1.0" encoding="utf-8"?>
<a:theme xmlns:a="http://schemas.openxmlformats.org/drawingml/2006/main" name="Crop">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1222</TotalTime>
  <Words>1858</Words>
  <Application>Microsoft Macintosh PowerPoint</Application>
  <PresentationFormat>On-screen Show (16:9)</PresentationFormat>
  <Paragraphs>278</Paragraphs>
  <Slides>30</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Oswald</vt:lpstr>
      <vt:lpstr>Average</vt:lpstr>
      <vt:lpstr>Franklin Gothic Book</vt:lpstr>
      <vt:lpstr>Calibri</vt:lpstr>
      <vt:lpstr>Arial</vt:lpstr>
      <vt:lpstr>Crop</vt:lpstr>
      <vt:lpstr>Responsibility, Openness and Science</vt:lpstr>
      <vt:lpstr>Why Start With A Discussion on Responsibility??</vt:lpstr>
      <vt:lpstr>What Do You Think “Responsible Science” Is?</vt:lpstr>
      <vt:lpstr>Balancing Multiple Roles as a Scientist</vt:lpstr>
      <vt:lpstr>PowerPoint Presentation</vt:lpstr>
      <vt:lpstr>RCR as a Collaborative Endeavour</vt:lpstr>
      <vt:lpstr>Changing The Practices, Environments and Practitioners</vt:lpstr>
      <vt:lpstr>Key Traits of “Responsibility” Discussions</vt:lpstr>
      <vt:lpstr>Key Ethical Norms</vt:lpstr>
      <vt:lpstr>Responsible Conduct of Research </vt:lpstr>
      <vt:lpstr>More holistic views on ethics</vt:lpstr>
      <vt:lpstr>Cultures of Responsibility</vt:lpstr>
      <vt:lpstr>Increasingly Digital </vt:lpstr>
      <vt:lpstr>The Limitless Possibilities of an Open World</vt:lpstr>
      <vt:lpstr>Translating Science Citizenship into a Digital Age</vt:lpstr>
      <vt:lpstr>A New Ethos for Scientific Research</vt:lpstr>
      <vt:lpstr>PowerPoint Presentation</vt:lpstr>
      <vt:lpstr>Responsible Conduct of Research in a Digital Age?</vt:lpstr>
      <vt:lpstr>The Open Science Movement</vt:lpstr>
      <vt:lpstr>Open Science</vt:lpstr>
      <vt:lpstr>Ethics of Openness</vt:lpstr>
      <vt:lpstr>A Range of Different Activities</vt:lpstr>
      <vt:lpstr>Creating Open Environments</vt:lpstr>
      <vt:lpstr>Openness in daily research practices</vt:lpstr>
      <vt:lpstr>Multiple Roles and Openness</vt:lpstr>
      <vt:lpstr>Steps to Openness</vt:lpstr>
      <vt:lpstr>Steps to Openness</vt:lpstr>
      <vt:lpstr>Open Science and Data Science</vt:lpstr>
      <vt:lpstr>Tools for Responsible, Open Science Citizenship</vt:lpstr>
      <vt:lpstr>Plan for Open Science Training</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Being a Responsible Scientist</dc:title>
  <cp:lastModifiedBy>Louise Bezuidenhout</cp:lastModifiedBy>
  <cp:revision>33</cp:revision>
  <dcterms:modified xsi:type="dcterms:W3CDTF">2018-08-06T05:01:22Z</dcterms:modified>
</cp:coreProperties>
</file>